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6" r:id="rId1"/>
  </p:sldMasterIdLst>
  <p:notesMasterIdLst>
    <p:notesMasterId r:id="rId47"/>
  </p:notesMasterIdLst>
  <p:sldIdLst>
    <p:sldId id="399" r:id="rId2"/>
    <p:sldId id="424" r:id="rId3"/>
    <p:sldId id="450" r:id="rId4"/>
    <p:sldId id="454" r:id="rId5"/>
    <p:sldId id="462" r:id="rId6"/>
    <p:sldId id="458" r:id="rId7"/>
    <p:sldId id="460" r:id="rId8"/>
    <p:sldId id="498" r:id="rId9"/>
    <p:sldId id="432" r:id="rId10"/>
    <p:sldId id="477" r:id="rId11"/>
    <p:sldId id="496" r:id="rId12"/>
    <p:sldId id="497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20" r:id="rId22"/>
    <p:sldId id="530" r:id="rId23"/>
    <p:sldId id="507" r:id="rId24"/>
    <p:sldId id="508" r:id="rId25"/>
    <p:sldId id="509" r:id="rId26"/>
    <p:sldId id="510" r:id="rId27"/>
    <p:sldId id="511" r:id="rId28"/>
    <p:sldId id="512" r:id="rId29"/>
    <p:sldId id="514" r:id="rId30"/>
    <p:sldId id="513" r:id="rId31"/>
    <p:sldId id="515" r:id="rId32"/>
    <p:sldId id="516" r:id="rId33"/>
    <p:sldId id="517" r:id="rId34"/>
    <p:sldId id="518" r:id="rId35"/>
    <p:sldId id="519" r:id="rId36"/>
    <p:sldId id="521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48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78" autoAdjust="0"/>
    <p:restoredTop sz="94660"/>
  </p:normalViewPr>
  <p:slideViewPr>
    <p:cSldViewPr>
      <p:cViewPr varScale="1">
        <p:scale>
          <a:sx n="49" d="100"/>
          <a:sy n="49" d="100"/>
        </p:scale>
        <p:origin x="28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4E91FB-BCD7-4F38-A814-F8CE31808C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03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3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00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65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23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23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50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20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2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8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28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68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67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97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59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1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33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41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4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61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47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77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495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747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193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21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893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919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462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851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5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318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68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459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903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89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1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5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7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9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2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E91FB-BCD7-4F38-A814-F8CE31808C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4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76400"/>
            <a:ext cx="1676400" cy="4818888"/>
          </a:xfrm>
          <a:prstGeom prst="rect">
            <a:avLst/>
          </a:prstGeom>
          <a:solidFill>
            <a:srgbClr val="3E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828800"/>
            <a:ext cx="7086600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886200"/>
            <a:ext cx="6400800" cy="1752600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43000" y="6248400"/>
            <a:ext cx="8010144" cy="304800"/>
          </a:xfrm>
          <a:prstGeom prst="rect">
            <a:avLst/>
          </a:prstGeom>
          <a:solidFill>
            <a:srgbClr val="3E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6833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3391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16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4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7559C5-C1F7-4994-AE73-5FA3299293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323A6C-729B-40E8-B1A2-D4D49087B5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2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3733800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667000" y="381000"/>
            <a:ext cx="6172200" cy="2133600"/>
          </a:xfrm>
        </p:spPr>
        <p:txBody>
          <a:bodyPr>
            <a:normAutofit/>
          </a:bodyPr>
          <a:lstStyle>
            <a:lvl1pPr marL="68580" indent="0" algn="r">
              <a:buNone/>
              <a:defRPr sz="4400" b="0">
                <a:solidFill>
                  <a:schemeClr val="tx1"/>
                </a:solidFill>
                <a:latin typeface="+mj-lt"/>
              </a:defRPr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  <a:lvl4pPr marL="896112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1628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2057400"/>
            <a:ext cx="8534400" cy="4038600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79451" y="0"/>
            <a:ext cx="7464549" cy="1600200"/>
          </a:xfrm>
          <a:prstGeom prst="rect">
            <a:avLst/>
          </a:prstGeom>
          <a:solidFill>
            <a:srgbClr val="CDD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81200"/>
            <a:ext cx="8610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676400" cy="1828800"/>
          </a:xfrm>
          <a:prstGeom prst="rect">
            <a:avLst/>
          </a:prstGeom>
          <a:solidFill>
            <a:srgbClr val="3E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6" descr="C:\Users\Holly Elmore\Documents\Evolved Integrity\Elemental Impact\Marketing-PR\Logo\Ei_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785" y="0"/>
            <a:ext cx="1271015" cy="158191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6487046"/>
            <a:ext cx="9153144" cy="447154"/>
          </a:xfrm>
          <a:prstGeom prst="rect">
            <a:avLst/>
          </a:prstGeom>
          <a:solidFill>
            <a:srgbClr val="3E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172200" y="6488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dirty="0" err="1" smtClean="0">
                <a:solidFill>
                  <a:srgbClr val="FBB000"/>
                </a:solidFill>
                <a:latin typeface="+mn-lt"/>
              </a:rPr>
              <a:t>elementalimpact.org</a:t>
            </a:r>
            <a:endParaRPr lang="en-US" sz="1800" b="0" dirty="0">
              <a:solidFill>
                <a:srgbClr val="FBB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6477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1" dirty="0" smtClean="0">
                <a:solidFill>
                  <a:srgbClr val="FBB000"/>
                </a:solidFill>
                <a:latin typeface="+mn-lt"/>
              </a:rPr>
              <a:t>Sustainability in ACTION</a:t>
            </a:r>
            <a:endParaRPr lang="en-US" sz="1800" b="0" i="1" dirty="0">
              <a:solidFill>
                <a:srgbClr val="FBB000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1524000"/>
            <a:ext cx="8991601" cy="76200"/>
          </a:xfrm>
          <a:prstGeom prst="rect">
            <a:avLst/>
          </a:prstGeom>
          <a:solidFill>
            <a:srgbClr val="FB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173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</p:sldLayoutIdLst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658C10"/>
        </a:buClr>
        <a:buSzPct val="85000"/>
        <a:buFont typeface="Courier New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58C1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58C10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752600"/>
            <a:ext cx="7086600" cy="4495800"/>
          </a:xfrm>
        </p:spPr>
        <p:txBody>
          <a:bodyPr>
            <a:normAutofit fontScale="90000"/>
          </a:bodyPr>
          <a:lstStyle/>
          <a:p>
            <a:r>
              <a:rPr lang="en-US" sz="4700" b="1" dirty="0" smtClean="0">
                <a:cs typeface="Arial" pitchFamily="34" charset="0"/>
              </a:rPr>
              <a:t>Recycling: The Business Case</a:t>
            </a:r>
            <a: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en-US" sz="3300" dirty="0" smtClean="0">
                <a:cs typeface="Arial" pitchFamily="34" charset="0"/>
              </a:rPr>
              <a:t>December 8</a:t>
            </a:r>
            <a:r>
              <a:rPr lang="en-US" sz="3300" dirty="0" smtClean="0">
                <a:solidFill>
                  <a:schemeClr val="tx1"/>
                </a:solidFill>
                <a:cs typeface="Arial" pitchFamily="34" charset="0"/>
              </a:rPr>
              <a:t>, 2016</a:t>
            </a:r>
            <a:r>
              <a:rPr lang="en-US" sz="3300" dirty="0">
                <a:cs typeface="Arial" pitchFamily="34" charset="0"/>
              </a:rPr>
              <a:t/>
            </a:r>
            <a:br>
              <a:rPr lang="en-US" sz="3300" dirty="0">
                <a:cs typeface="Arial" pitchFamily="34" charset="0"/>
              </a:rPr>
            </a:br>
            <a:r>
              <a:rPr lang="en-US" sz="3300" dirty="0" smtClean="0">
                <a:cs typeface="Arial" pitchFamily="34" charset="0"/>
              </a:rPr>
              <a:t>Webinar</a:t>
            </a:r>
            <a:r>
              <a:rPr lang="en-US" sz="3200" dirty="0">
                <a:cs typeface="Arial" pitchFamily="34" charset="0"/>
              </a:rPr>
              <a:t/>
            </a:r>
            <a:br>
              <a:rPr lang="en-US" sz="3200" dirty="0">
                <a:cs typeface="Arial" pitchFamily="34" charset="0"/>
              </a:rPr>
            </a:br>
            <a:r>
              <a:rPr lang="en-US" sz="3200" dirty="0">
                <a:cs typeface="Arial" pitchFamily="34" charset="0"/>
              </a:rPr>
              <a:t/>
            </a:r>
            <a:br>
              <a:rPr lang="en-US" sz="3200" dirty="0">
                <a:cs typeface="Arial" pitchFamily="34" charset="0"/>
              </a:rPr>
            </a:br>
            <a:r>
              <a:rPr lang="en-US" sz="3200" dirty="0" smtClean="0">
                <a:cs typeface="Arial" pitchFamily="34" charset="0"/>
              </a:rPr>
              <a:t/>
            </a:r>
            <a:br>
              <a:rPr lang="en-US" sz="3200" dirty="0" smtClean="0">
                <a:cs typeface="Arial" pitchFamily="34" charset="0"/>
              </a:rPr>
            </a:br>
            <a:r>
              <a:rPr lang="en-US" sz="3200" dirty="0">
                <a:cs typeface="Arial" pitchFamily="34" charset="0"/>
              </a:rPr>
              <a:t/>
            </a:r>
            <a:br>
              <a:rPr lang="en-US" sz="3200" dirty="0">
                <a:cs typeface="Arial" pitchFamily="34" charset="0"/>
              </a:rPr>
            </a:br>
            <a:r>
              <a:rPr lang="en-US" sz="3200" dirty="0" smtClean="0">
                <a:cs typeface="Arial" pitchFamily="34" charset="0"/>
              </a:rPr>
              <a:t/>
            </a:r>
            <a:br>
              <a:rPr lang="en-US" sz="3200" dirty="0" smtClean="0">
                <a:cs typeface="Arial" pitchFamily="34" charset="0"/>
              </a:rPr>
            </a:br>
            <a:endParaRPr lang="en-US" sz="2400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449759"/>
            <a:ext cx="6096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600" dirty="0" smtClean="0">
                <a:latin typeface="+mj-lt"/>
              </a:rPr>
              <a:t>Elemental Impact</a:t>
            </a:r>
            <a:endParaRPr lang="en-US" sz="4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34000"/>
            <a:ext cx="3279140" cy="78486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/>
              <a:t>Ei: Respected Media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+mj-lt"/>
              </a:rPr>
              <a:t>The ZWA Stats:</a:t>
            </a:r>
          </a:p>
          <a:p>
            <a:r>
              <a:rPr lang="en-US" sz="3000" dirty="0" smtClean="0">
                <a:latin typeface="+mj-lt"/>
              </a:rPr>
              <a:t>295,000 pageviews</a:t>
            </a:r>
          </a:p>
          <a:p>
            <a:r>
              <a:rPr lang="en-US" sz="3000" dirty="0" smtClean="0">
                <a:latin typeface="+mj-lt"/>
              </a:rPr>
              <a:t>335 published articles</a:t>
            </a:r>
          </a:p>
          <a:p>
            <a:r>
              <a:rPr lang="en-US" sz="3000" dirty="0" smtClean="0">
                <a:latin typeface="+mj-lt"/>
              </a:rPr>
              <a:t>Average 880 pageviews per article</a:t>
            </a:r>
          </a:p>
          <a:p>
            <a:r>
              <a:rPr lang="en-US" sz="3000" dirty="0" smtClean="0">
                <a:latin typeface="+mj-lt"/>
              </a:rPr>
              <a:t>Most popular article:</a:t>
            </a:r>
          </a:p>
          <a:p>
            <a:pPr lvl="1"/>
            <a:r>
              <a:rPr lang="en-US" sz="2800" i="1" dirty="0" smtClean="0">
                <a:latin typeface="+mj-lt"/>
              </a:rPr>
              <a:t>Reduce First, Donate Second, Compost Third </a:t>
            </a:r>
            <a:r>
              <a:rPr lang="en-US" sz="2800" dirty="0" smtClean="0">
                <a:latin typeface="+mj-lt"/>
              </a:rPr>
              <a:t>(02/11)14,000 views; </a:t>
            </a:r>
            <a:r>
              <a:rPr lang="en-US" dirty="0" smtClean="0">
                <a:latin typeface="+mj-lt"/>
              </a:rPr>
              <a:t>925</a:t>
            </a:r>
            <a:r>
              <a:rPr lang="en-US" sz="2800" dirty="0" smtClean="0">
                <a:latin typeface="+mj-lt"/>
              </a:rPr>
              <a:t> views in last month</a:t>
            </a:r>
            <a:endParaRPr lang="en-US" sz="28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33600"/>
            <a:ext cx="25050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Contamination Crisis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 </a:t>
            </a:r>
            <a:r>
              <a:rPr lang="en-US" sz="2800" b="1" dirty="0" smtClean="0"/>
              <a:t>Recycling </a:t>
            </a:r>
            <a:r>
              <a:rPr lang="en-US" sz="2800" b="1" dirty="0"/>
              <a:t>or Contamination Crisis? </a:t>
            </a:r>
            <a:r>
              <a:rPr lang="en-US" sz="2800" b="1" dirty="0" smtClean="0"/>
              <a:t>an </a:t>
            </a:r>
            <a:r>
              <a:rPr lang="en-US" sz="2800" b="1" dirty="0"/>
              <a:t>article </a:t>
            </a:r>
            <a:r>
              <a:rPr lang="en-US" sz="2800" b="1" dirty="0" smtClean="0"/>
              <a:t>series</a:t>
            </a:r>
          </a:p>
          <a:p>
            <a:r>
              <a:rPr lang="en-US" sz="2800" dirty="0" smtClean="0"/>
              <a:t>Published 11/06/16 – </a:t>
            </a:r>
            <a:r>
              <a:rPr lang="en-US" sz="2800" dirty="0" smtClean="0"/>
              <a:t>1,600</a:t>
            </a:r>
            <a:r>
              <a:rPr lang="en-US" sz="2800" dirty="0" smtClean="0"/>
              <a:t>+ views</a:t>
            </a:r>
          </a:p>
          <a:p>
            <a:r>
              <a:rPr lang="en-US" sz="2800" dirty="0" smtClean="0"/>
              <a:t>Intended series topics:</a:t>
            </a:r>
          </a:p>
          <a:p>
            <a:pPr lvl="1"/>
            <a:r>
              <a:rPr lang="en-US" sz="2400" u="sng" dirty="0" smtClean="0"/>
              <a:t>Waste Prevention </a:t>
            </a:r>
            <a:r>
              <a:rPr lang="en-US" sz="2400" dirty="0" smtClean="0"/>
              <a:t>– working within the value chain.</a:t>
            </a:r>
          </a:p>
          <a:p>
            <a:pPr lvl="1"/>
            <a:r>
              <a:rPr lang="en-US" sz="2400" b="1" i="1" u="sng" dirty="0" smtClean="0"/>
              <a:t>WE Consciousness </a:t>
            </a:r>
            <a:r>
              <a:rPr lang="en-US" sz="2400" u="sng" dirty="0" smtClean="0"/>
              <a:t>| Culture </a:t>
            </a:r>
            <a:r>
              <a:rPr lang="en-US" sz="2400" dirty="0" smtClean="0"/>
              <a:t>– working together is key.</a:t>
            </a:r>
          </a:p>
          <a:p>
            <a:pPr lvl="1"/>
            <a:r>
              <a:rPr lang="en-US" sz="2400" u="sng" dirty="0" smtClean="0"/>
              <a:t>Hauler | Generator Responsibility </a:t>
            </a:r>
            <a:r>
              <a:rPr lang="en-US" sz="2400" dirty="0" smtClean="0"/>
              <a:t>- </a:t>
            </a:r>
            <a:r>
              <a:rPr lang="en-US" sz="2400" dirty="0"/>
              <a:t>hauler &amp; customer work together to craft recycling programs that generate clean </a:t>
            </a:r>
            <a:r>
              <a:rPr lang="en-US" sz="2400" dirty="0" smtClean="0"/>
              <a:t>streams and make solid business sense.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81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Contamination Crisis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 </a:t>
            </a:r>
            <a:r>
              <a:rPr lang="en-US" sz="2800" b="1" dirty="0" smtClean="0"/>
              <a:t>Recycling </a:t>
            </a:r>
            <a:r>
              <a:rPr lang="en-US" sz="2800" b="1" dirty="0"/>
              <a:t>or Contamination Crisis? </a:t>
            </a:r>
            <a:r>
              <a:rPr lang="en-US" sz="2800" b="1" dirty="0" smtClean="0"/>
              <a:t>an </a:t>
            </a:r>
            <a:r>
              <a:rPr lang="en-US" sz="2800" b="1" dirty="0"/>
              <a:t>article </a:t>
            </a:r>
            <a:r>
              <a:rPr lang="en-US" sz="2800" b="1" dirty="0" smtClean="0"/>
              <a:t>series</a:t>
            </a:r>
          </a:p>
          <a:p>
            <a:r>
              <a:rPr lang="en-US" sz="2800" dirty="0" smtClean="0"/>
              <a:t>Intended series topics:</a:t>
            </a:r>
          </a:p>
          <a:p>
            <a:pPr lvl="1"/>
            <a:r>
              <a:rPr lang="en-US" sz="2400" u="sng" dirty="0"/>
              <a:t>Clear Communication </a:t>
            </a:r>
            <a:r>
              <a:rPr lang="en-US" sz="2400" dirty="0"/>
              <a:t>- educating employers and guests on proper placement for material and </a:t>
            </a:r>
            <a:r>
              <a:rPr lang="en-US" sz="2400" dirty="0" smtClean="0"/>
              <a:t>trash.</a:t>
            </a:r>
          </a:p>
          <a:p>
            <a:pPr lvl="1"/>
            <a:r>
              <a:rPr lang="en-US" sz="2400" u="sng" dirty="0"/>
              <a:t>Local Infrastructure </a:t>
            </a:r>
            <a:r>
              <a:rPr lang="en-US" sz="2400" dirty="0"/>
              <a:t>- working with grass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roots </a:t>
            </a:r>
            <a:r>
              <a:rPr lang="en-US" sz="2400" dirty="0"/>
              <a:t>recycling companies on flexible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programs </a:t>
            </a:r>
            <a:r>
              <a:rPr lang="en-US" sz="2400" dirty="0"/>
              <a:t>unique to the local end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markets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0"/>
            <a:ext cx="2194560" cy="206987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731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Path to a Recycling Business Model:</a:t>
            </a:r>
          </a:p>
          <a:p>
            <a:r>
              <a:rPr lang="en-US" sz="2800" dirty="0" smtClean="0"/>
              <a:t>Organization Culture | Top Management Buy-In.</a:t>
            </a:r>
          </a:p>
          <a:p>
            <a:r>
              <a:rPr lang="en-US" sz="2800" dirty="0" smtClean="0"/>
              <a:t>Material Baseline Assessment | Local Available Infrastructure.</a:t>
            </a:r>
          </a:p>
          <a:p>
            <a:r>
              <a:rPr lang="en-US" sz="2800" dirty="0" smtClean="0"/>
              <a:t>Clear Program Communication &amp; Training.</a:t>
            </a:r>
          </a:p>
          <a:p>
            <a:r>
              <a:rPr lang="en-US" sz="2800" dirty="0" smtClean="0"/>
              <a:t>Reward &amp; Promote Successes.</a:t>
            </a:r>
          </a:p>
          <a:p>
            <a:r>
              <a:rPr lang="en-US" sz="2800" dirty="0" smtClean="0"/>
              <a:t>Take Baby steps, lots &amp; lots of baby steps.</a:t>
            </a:r>
          </a:p>
          <a:p>
            <a:pPr marL="0" indent="0" algn="ctr">
              <a:buNone/>
            </a:pPr>
            <a:r>
              <a:rPr lang="en-US" i="1" dirty="0" smtClean="0"/>
              <a:t>not in chronological order!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87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Organization Culture | Top Management</a:t>
            </a:r>
          </a:p>
          <a:p>
            <a:r>
              <a:rPr lang="en-US" sz="2800" dirty="0" smtClean="0"/>
              <a:t>An organization’s culture dictates acceptable workplace behavior.</a:t>
            </a:r>
          </a:p>
          <a:p>
            <a:r>
              <a:rPr lang="en-US" sz="2800" dirty="0" smtClean="0"/>
              <a:t>Top management is responsible for an organization’s culture.</a:t>
            </a:r>
          </a:p>
          <a:p>
            <a:r>
              <a:rPr lang="en-US" sz="2800" dirty="0" smtClean="0"/>
              <a:t>Top management, in general, reports to the Board of Directors who “report” to the shareholders | owners.</a:t>
            </a:r>
          </a:p>
          <a:p>
            <a:pPr lvl="1"/>
            <a:r>
              <a:rPr lang="en-US" sz="2400" dirty="0" smtClean="0"/>
              <a:t>Top management are stewards of the organization’s bottom line.</a:t>
            </a: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434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Organization Culture | Top Management</a:t>
            </a:r>
          </a:p>
          <a:p>
            <a:r>
              <a:rPr lang="en-US" sz="2800" dirty="0" smtClean="0"/>
              <a:t>Establish a “Recycling Team” with representatives from across operations and administration.</a:t>
            </a:r>
          </a:p>
          <a:p>
            <a:pPr lvl="1"/>
            <a:r>
              <a:rPr lang="en-US" sz="2400" dirty="0" smtClean="0"/>
              <a:t>Team Leader must be in </a:t>
            </a:r>
            <a:r>
              <a:rPr lang="en-US" sz="2400" dirty="0" smtClean="0"/>
              <a:t>a decision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smtClean="0"/>
              <a:t>making </a:t>
            </a:r>
            <a:r>
              <a:rPr lang="en-US" sz="2400" dirty="0" smtClean="0"/>
              <a:t>position (or direct access).</a:t>
            </a:r>
          </a:p>
          <a:p>
            <a:pPr lvl="1"/>
            <a:r>
              <a:rPr lang="en-US" sz="2400" dirty="0" smtClean="0"/>
              <a:t>Team participation is written into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smtClean="0"/>
              <a:t>employee </a:t>
            </a:r>
            <a:r>
              <a:rPr lang="en-US" sz="2400" dirty="0" smtClean="0"/>
              <a:t>job description.</a:t>
            </a:r>
          </a:p>
          <a:p>
            <a:pPr lvl="2"/>
            <a:r>
              <a:rPr lang="en-US" sz="2000" dirty="0" smtClean="0"/>
              <a:t>Important at performance review time.</a:t>
            </a:r>
          </a:p>
          <a:p>
            <a:pPr lvl="1"/>
            <a:r>
              <a:rPr lang="en-US" sz="2400" dirty="0" smtClean="0"/>
              <a:t>Team meets on a scheduled, regular basis</a:t>
            </a:r>
            <a:r>
              <a:rPr lang="en-US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05200"/>
            <a:ext cx="2283922" cy="166150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108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Organization Culture | Top Management</a:t>
            </a:r>
          </a:p>
          <a:p>
            <a:r>
              <a:rPr lang="en-US" sz="2800" b="1" i="1" dirty="0" smtClean="0"/>
              <a:t>WE Consciousness</a:t>
            </a:r>
            <a:r>
              <a:rPr lang="en-US" sz="2800" b="1" dirty="0" smtClean="0"/>
              <a:t> </a:t>
            </a:r>
            <a:r>
              <a:rPr lang="en-US" sz="2800" dirty="0" smtClean="0"/>
              <a:t>is key to program success.</a:t>
            </a:r>
          </a:p>
          <a:p>
            <a:pPr lvl="1"/>
            <a:r>
              <a:rPr lang="en-US" sz="2400" dirty="0" smtClean="0"/>
              <a:t>The Recycling Team establishes clear </a:t>
            </a:r>
            <a:r>
              <a:rPr lang="en-US" sz="2400" dirty="0" smtClean="0"/>
              <a:t>program </a:t>
            </a:r>
            <a:r>
              <a:rPr lang="en-US" sz="2400" dirty="0" smtClean="0"/>
              <a:t>practices where organization employees work together for common goals.</a:t>
            </a:r>
          </a:p>
          <a:p>
            <a:pPr lvl="1"/>
            <a:r>
              <a:rPr lang="en-US" sz="2400" dirty="0" smtClean="0"/>
              <a:t>Employees are encouraged &amp; rewarded to devise new practices that prevent waste or increase recycling</a:t>
            </a:r>
          </a:p>
          <a:p>
            <a:pPr lvl="1"/>
            <a:r>
              <a:rPr lang="en-US" sz="2400" b="1" i="1" dirty="0" smtClean="0"/>
              <a:t>WE Consciousness </a:t>
            </a:r>
            <a:r>
              <a:rPr lang="en-US" sz="2400" dirty="0" smtClean="0"/>
              <a:t>extends beyond the organization to </a:t>
            </a:r>
            <a:r>
              <a:rPr lang="en-US" sz="2400" dirty="0" smtClean="0"/>
              <a:t>suppliers</a:t>
            </a:r>
            <a:r>
              <a:rPr lang="en-US" sz="2400" dirty="0" smtClean="0"/>
              <a:t>, purveyors, customers and the community at-large.</a:t>
            </a:r>
          </a:p>
        </p:txBody>
      </p:sp>
    </p:spTree>
    <p:extLst>
      <p:ext uri="{BB962C8B-B14F-4D97-AF65-F5344CB8AC3E}">
        <p14:creationId xmlns:p14="http://schemas.microsoft.com/office/powerpoint/2010/main" val="12934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Organization Culture | Top Management</a:t>
            </a:r>
          </a:p>
          <a:p>
            <a:r>
              <a:rPr lang="en-US" sz="2800" dirty="0" smtClean="0"/>
              <a:t>Valuable material vs. trash </a:t>
            </a:r>
            <a:r>
              <a:rPr lang="en-US" sz="2800" dirty="0" smtClean="0"/>
              <a:t>perspective.</a:t>
            </a:r>
            <a:endParaRPr lang="en-US" sz="2800" dirty="0" smtClean="0"/>
          </a:p>
          <a:p>
            <a:pPr lvl="1"/>
            <a:r>
              <a:rPr lang="en-US" sz="2400" dirty="0" smtClean="0"/>
              <a:t>Employees must understand the value of their material discards.</a:t>
            </a:r>
          </a:p>
          <a:p>
            <a:pPr lvl="1"/>
            <a:r>
              <a:rPr lang="en-US" sz="2400" dirty="0" smtClean="0"/>
              <a:t>Clean material is valuable; contamination reduces value or renders material landfill bound, an expense vs. revenue.</a:t>
            </a:r>
          </a:p>
          <a:p>
            <a:r>
              <a:rPr lang="en-US" sz="2800" dirty="0" smtClean="0"/>
              <a:t>Recognition and sharing in program benefits.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58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Creating a Recycling Baseline</a:t>
            </a:r>
            <a:endParaRPr lang="en-US" sz="2400" dirty="0"/>
          </a:p>
          <a:p>
            <a:r>
              <a:rPr lang="en-US" sz="2400" dirty="0" smtClean="0"/>
              <a:t>Perform a waste | materials audit to determine the current scenario.</a:t>
            </a:r>
          </a:p>
          <a:p>
            <a:pPr lvl="1"/>
            <a:r>
              <a:rPr lang="en-US" sz="2400" dirty="0" smtClean="0"/>
              <a:t>Third-party contractor – many will perform </a:t>
            </a:r>
            <a:r>
              <a:rPr lang="en-US" sz="2400" dirty="0" smtClean="0"/>
              <a:t>an audit</a:t>
            </a:r>
            <a:r>
              <a:rPr lang="en-US" sz="2400" dirty="0" smtClean="0"/>
              <a:t>, develop a recycling program, and charge based on cost-savings.</a:t>
            </a:r>
          </a:p>
          <a:p>
            <a:pPr lvl="1"/>
            <a:r>
              <a:rPr lang="en-US" sz="2400" dirty="0" smtClean="0"/>
              <a:t>Green team attends the audit to literally see the valuable material taken to landfill – seeing is believing!</a:t>
            </a:r>
          </a:p>
          <a:p>
            <a:pPr lvl="1"/>
            <a:r>
              <a:rPr lang="en-US" sz="2400" dirty="0" smtClean="0"/>
              <a:t>Top management benefits by attending the audit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Document audit with video and still photos.</a:t>
            </a:r>
            <a:endParaRPr lang="en-US" sz="2400" dirty="0" smtClean="0"/>
          </a:p>
          <a:p>
            <a:pPr lvl="1"/>
            <a:r>
              <a:rPr lang="en-US" sz="2400" dirty="0" smtClean="0"/>
              <a:t>Make it fun and empowering!</a:t>
            </a:r>
          </a:p>
        </p:txBody>
      </p:sp>
    </p:spTree>
    <p:extLst>
      <p:ext uri="{BB962C8B-B14F-4D97-AF65-F5344CB8AC3E}">
        <p14:creationId xmlns:p14="http://schemas.microsoft.com/office/powerpoint/2010/main" val="36402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Creating a Recycling Baseline</a:t>
            </a:r>
            <a:endParaRPr lang="en-US" sz="2400" dirty="0"/>
          </a:p>
          <a:p>
            <a:r>
              <a:rPr lang="en-US" sz="2400" dirty="0" smtClean="0"/>
              <a:t>Identify “easy wins” – high value &amp; large quantity of material generated.</a:t>
            </a:r>
          </a:p>
          <a:p>
            <a:r>
              <a:rPr lang="en-US" sz="2400" dirty="0" smtClean="0"/>
              <a:t>Determine the local end markets for material generated.</a:t>
            </a:r>
          </a:p>
          <a:p>
            <a:r>
              <a:rPr lang="en-US" sz="2400" dirty="0" smtClean="0"/>
              <a:t>Discover local, grass roots recycling haulers – especially valuable if a small to moderate generator.</a:t>
            </a:r>
          </a:p>
          <a:p>
            <a:r>
              <a:rPr lang="en-US" sz="2400" dirty="0" smtClean="0"/>
              <a:t>Commit to on-site source-separation.</a:t>
            </a:r>
            <a:endParaRPr lang="en-US" sz="2400" dirty="0" smtClean="0"/>
          </a:p>
          <a:p>
            <a:r>
              <a:rPr lang="en-US" sz="2400" dirty="0" smtClean="0"/>
              <a:t>Craft an organization map of where materials are generated to determine the best sorting methods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806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267200"/>
          </a:xfrm>
        </p:spPr>
        <p:txBody>
          <a:bodyPr/>
          <a:lstStyle/>
          <a:p>
            <a:pPr algn="ctr">
              <a:buNone/>
            </a:pPr>
            <a:r>
              <a:rPr lang="en-US" sz="3600" b="1" i="1" dirty="0" smtClean="0">
                <a:solidFill>
                  <a:schemeClr val="tx1"/>
                </a:solidFill>
                <a:latin typeface="+mj-lt"/>
              </a:rPr>
              <a:t>Sustainability in ACTION</a:t>
            </a:r>
          </a:p>
          <a:p>
            <a:pPr algn="ctr">
              <a:buNone/>
            </a:pPr>
            <a:endParaRPr lang="en-US" sz="3600" b="1" dirty="0" smtClean="0">
              <a:solidFill>
                <a:schemeClr val="tx1"/>
              </a:solidFill>
              <a:latin typeface="+mj-lt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 dirty="0">
                <a:latin typeface="+mj-lt"/>
                <a:ea typeface="Calibri"/>
              </a:rPr>
              <a:t>Work with industry leaders to create best operating practices where the entire value-chain benefits, including corporate bottom lines and the environment. </a:t>
            </a:r>
            <a:r>
              <a:rPr lang="en-US" sz="2600" i="1" dirty="0" smtClean="0">
                <a:latin typeface="+mj-lt"/>
                <a:ea typeface="Calibri"/>
              </a:rPr>
              <a:t>Through </a:t>
            </a:r>
            <a:r>
              <a:rPr lang="en-US" sz="2600" i="1" dirty="0">
                <a:latin typeface="+mj-lt"/>
                <a:ea typeface="Calibri"/>
              </a:rPr>
              <a:t>education and collaboration, establish the best practices as standard practices</a:t>
            </a:r>
            <a:r>
              <a:rPr lang="en-US" sz="2600" dirty="0">
                <a:latin typeface="+mj-lt"/>
                <a:ea typeface="Calibri"/>
              </a:rPr>
              <a:t>.</a:t>
            </a:r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895600" y="449759"/>
            <a:ext cx="6096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600" dirty="0" smtClean="0">
                <a:latin typeface="+mj-lt"/>
              </a:rPr>
              <a:t>Elemental Impact</a:t>
            </a:r>
            <a:endParaRPr lang="en-US" sz="4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73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Creating a Recycling Baseline</a:t>
            </a:r>
            <a:endParaRPr lang="en-US" sz="2400" dirty="0"/>
          </a:p>
          <a:p>
            <a:r>
              <a:rPr lang="en-US" sz="2400" dirty="0" smtClean="0"/>
              <a:t>Employ </a:t>
            </a:r>
            <a:r>
              <a:rPr lang="en-US" sz="2400" b="1" i="1" dirty="0" smtClean="0"/>
              <a:t>WE Consciousness </a:t>
            </a:r>
            <a:r>
              <a:rPr lang="en-US" sz="2400" dirty="0" smtClean="0"/>
              <a:t>in program development:</a:t>
            </a:r>
          </a:p>
          <a:p>
            <a:pPr lvl="1"/>
            <a:r>
              <a:rPr lang="en-US" sz="2400" dirty="0" smtClean="0"/>
              <a:t>Join the local | state recycling association – an invaluable resource.</a:t>
            </a:r>
          </a:p>
          <a:p>
            <a:pPr lvl="1"/>
            <a:r>
              <a:rPr lang="en-US" sz="2400" dirty="0" smtClean="0"/>
              <a:t>Connect with the local, state &amp; federal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government recycling departments –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excellent resource for industry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connections &amp; support.</a:t>
            </a:r>
          </a:p>
          <a:p>
            <a:pPr lvl="1"/>
            <a:r>
              <a:rPr lang="en-US" sz="2400" dirty="0"/>
              <a:t>Meet with local companies with successful recycling </a:t>
            </a:r>
            <a:r>
              <a:rPr lang="en-US" sz="2400" dirty="0" smtClean="0"/>
              <a:t>programs </a:t>
            </a:r>
            <a:r>
              <a:rPr lang="en-US" sz="2400" dirty="0"/>
              <a:t>– benefit from their lessons learned &amp; recycling industry connections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43" y="3505200"/>
            <a:ext cx="2288078" cy="157006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7533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Creating a Recycling Baseline</a:t>
            </a:r>
            <a:endParaRPr lang="en-US" sz="2400" dirty="0"/>
          </a:p>
          <a:p>
            <a:r>
              <a:rPr lang="en-US" sz="2400" b="1" dirty="0" smtClean="0"/>
              <a:t>Source-separated CLEAN material </a:t>
            </a:r>
            <a:r>
              <a:rPr lang="en-US" sz="2400" dirty="0" smtClean="0"/>
              <a:t>is the foundation of a recycling PROFIT center! For smaller generators, dual- stream recycling (containers separated from fiber) may work great as long material does NOT go to a single-stream recycling MRF.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53840"/>
            <a:ext cx="1988820" cy="2226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33395"/>
            <a:ext cx="2557411" cy="20561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09" y="4223004"/>
            <a:ext cx="189530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Program Parameters:</a:t>
            </a:r>
          </a:p>
          <a:p>
            <a:r>
              <a:rPr lang="en-US" sz="2400" dirty="0" smtClean="0"/>
              <a:t>Total Materials Management Approach</a:t>
            </a:r>
          </a:p>
          <a:p>
            <a:pPr lvl="1"/>
            <a:r>
              <a:rPr lang="en-US" sz="2000" dirty="0"/>
              <a:t>Evaluating the entire materials stream in one cost | revenue </a:t>
            </a:r>
            <a:r>
              <a:rPr lang="en-US" sz="2000" dirty="0" smtClean="0"/>
              <a:t>center.</a:t>
            </a:r>
          </a:p>
          <a:p>
            <a:pPr lvl="1"/>
            <a:r>
              <a:rPr lang="en-US" sz="2000" dirty="0"/>
              <a:t>Materials </a:t>
            </a:r>
            <a:r>
              <a:rPr lang="en-US" sz="2000" dirty="0" smtClean="0"/>
              <a:t>with solid end markets (e.g. aluminum, mixed paper, certain plastics) subsidize more challenging streams generated in operations such as food waste and glass.</a:t>
            </a:r>
          </a:p>
          <a:p>
            <a:r>
              <a:rPr lang="en-US" sz="2400" dirty="0" smtClean="0"/>
              <a:t>Metrics system </a:t>
            </a:r>
          </a:p>
          <a:p>
            <a:pPr lvl="1"/>
            <a:r>
              <a:rPr lang="en-US" sz="2000" dirty="0" smtClean="0"/>
              <a:t>Important to track | report program financial, tonnage 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recycled and other successes.</a:t>
            </a:r>
          </a:p>
          <a:p>
            <a:r>
              <a:rPr lang="en-US" sz="2400" dirty="0" smtClean="0"/>
              <a:t>Balers are key to on-site material source separation.</a:t>
            </a:r>
          </a:p>
          <a:p>
            <a:pPr lvl="1"/>
            <a:r>
              <a:rPr lang="en-US" sz="2000" dirty="0" smtClean="0"/>
              <a:t>Mini-balers are perfect for small to moderate generators.</a:t>
            </a: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962400"/>
            <a:ext cx="1215737" cy="21945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819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Clear Communication &amp; Training</a:t>
            </a:r>
            <a:endParaRPr lang="en-US" sz="2400" dirty="0"/>
          </a:p>
          <a:p>
            <a:r>
              <a:rPr lang="en-US" sz="2400" dirty="0" smtClean="0"/>
              <a:t>Essential to establish program launch training.</a:t>
            </a:r>
          </a:p>
          <a:p>
            <a:pPr lvl="1"/>
            <a:r>
              <a:rPr lang="en-US" sz="2000" dirty="0" smtClean="0"/>
              <a:t>Program administrators</a:t>
            </a:r>
          </a:p>
          <a:p>
            <a:pPr lvl="1"/>
            <a:r>
              <a:rPr lang="en-US" sz="2000" dirty="0" smtClean="0"/>
              <a:t>Organization employees</a:t>
            </a:r>
          </a:p>
          <a:p>
            <a:pPr lvl="1"/>
            <a:r>
              <a:rPr lang="en-US" sz="2000" dirty="0" smtClean="0"/>
              <a:t>Include the WHY’s and keep it light, fun!</a:t>
            </a:r>
          </a:p>
          <a:p>
            <a:r>
              <a:rPr lang="en-US" sz="2400" dirty="0" smtClean="0"/>
              <a:t>Host a lunch ‘n learn for employees with recycling company associates.</a:t>
            </a:r>
          </a:p>
          <a:p>
            <a:pPr lvl="1"/>
            <a:r>
              <a:rPr lang="en-US" sz="2000" dirty="0" smtClean="0"/>
              <a:t>Shows top management is serious about the program.</a:t>
            </a:r>
          </a:p>
          <a:p>
            <a:pPr lvl="1"/>
            <a:r>
              <a:rPr lang="en-US" sz="2000" dirty="0" smtClean="0"/>
              <a:t>Recycling company associates may communicate the “cost of contamination” – brings a personal component to the impact of contamination.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2048256" cy="17631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075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Clear Communication &amp; Training</a:t>
            </a:r>
            <a:endParaRPr lang="en-US" sz="2400" dirty="0"/>
          </a:p>
          <a:p>
            <a:r>
              <a:rPr lang="en-US" sz="2400" dirty="0" smtClean="0"/>
              <a:t>Clear, multi-lingual signage is critical to proper disposal.</a:t>
            </a:r>
          </a:p>
          <a:p>
            <a:pPr marL="857250" lvl="1" indent="-342900"/>
            <a:r>
              <a:rPr lang="en-US" sz="2000" dirty="0" smtClean="0"/>
              <a:t>Use images where practical in signage</a:t>
            </a:r>
          </a:p>
          <a:p>
            <a:pPr marL="857250" lvl="1" indent="-342900"/>
            <a:r>
              <a:rPr lang="en-US" sz="2000" dirty="0" smtClean="0"/>
              <a:t>Use product samples where practical </a:t>
            </a:r>
          </a:p>
          <a:p>
            <a:pPr marL="457200"/>
            <a:r>
              <a:rPr lang="en-US" sz="2400" dirty="0" smtClean="0"/>
              <a:t>Place recycling info graphics in employee 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break areas.</a:t>
            </a:r>
          </a:p>
          <a:p>
            <a:pPr marL="457200"/>
            <a:r>
              <a:rPr lang="en-US" sz="2400" dirty="0" smtClean="0"/>
              <a:t>Replace disposable breakroom food &amp; 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beverage serviceware with reusable where feasible.</a:t>
            </a:r>
          </a:p>
          <a:p>
            <a:pPr marL="857250" lvl="1"/>
            <a:r>
              <a:rPr lang="en-US" sz="2000" dirty="0" smtClean="0"/>
              <a:t>If not feasible, only use recyclable | compostable items with nearby bins.</a:t>
            </a:r>
          </a:p>
          <a:p>
            <a:pPr marL="457200"/>
            <a:r>
              <a:rPr lang="en-US" sz="2400" dirty="0" smtClean="0"/>
              <a:t>Address employees bringing “trash” to work.</a:t>
            </a:r>
          </a:p>
          <a:p>
            <a:pPr marL="571500" lvl="1" indent="0">
              <a:buNone/>
            </a:pPr>
            <a:endParaRPr lang="en-US" sz="2000" dirty="0" smtClean="0"/>
          </a:p>
          <a:p>
            <a:endParaRPr lang="en-US" sz="2400" dirty="0"/>
          </a:p>
          <a:p>
            <a:pPr lvl="1"/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43200"/>
            <a:ext cx="2234877" cy="195453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5483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Clear Communication &amp; Training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“Best Bin Practices” for common areas.</a:t>
            </a:r>
          </a:p>
          <a:p>
            <a:r>
              <a:rPr lang="en-US" sz="2400" dirty="0" smtClean="0"/>
              <a:t>Always place trash &amp; recycling bins together.</a:t>
            </a:r>
          </a:p>
          <a:p>
            <a:r>
              <a:rPr lang="en-US" sz="2400" dirty="0" smtClean="0"/>
              <a:t>Use bins with holes that match the material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collected.</a:t>
            </a:r>
          </a:p>
          <a:p>
            <a:r>
              <a:rPr lang="en-US" sz="2400" dirty="0" smtClean="0"/>
              <a:t>Place signage at eye level.</a:t>
            </a:r>
          </a:p>
          <a:p>
            <a:r>
              <a:rPr lang="en-US" sz="2400" dirty="0" smtClean="0"/>
              <a:t>Use material images to convey proper sorting.</a:t>
            </a:r>
          </a:p>
          <a:p>
            <a:r>
              <a:rPr lang="en-US" sz="2400" dirty="0" smtClean="0"/>
              <a:t>Strategically place recycling centers in high traffic areas.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NOTE: melted ice is a BIG contaminant in recycling streams </a:t>
            </a:r>
          </a:p>
          <a:p>
            <a:pPr marL="0" indent="0">
              <a:buNone/>
            </a:pPr>
            <a:r>
              <a:rPr lang="en-US" sz="2400" dirty="0" smtClean="0"/>
              <a:t>where plastics &amp; paper are together.</a:t>
            </a:r>
          </a:p>
          <a:p>
            <a:r>
              <a:rPr lang="en-US" sz="2400" dirty="0" smtClean="0"/>
              <a:t>Collect containers separate from fiber.</a:t>
            </a:r>
          </a:p>
          <a:p>
            <a:r>
              <a:rPr lang="en-US" sz="2400" dirty="0" smtClean="0"/>
              <a:t>Include a disposable option for ice where practical.</a:t>
            </a:r>
            <a:endParaRPr lang="en-US" sz="2400" dirty="0"/>
          </a:p>
          <a:p>
            <a:endParaRPr lang="en-US" sz="2400" dirty="0"/>
          </a:p>
          <a:p>
            <a:pPr lvl="1"/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92" y="1981200"/>
            <a:ext cx="2743200" cy="16459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86200"/>
            <a:ext cx="1828800" cy="24384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071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Clear Communication &amp; Training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Back-of-the-house recycling system</a:t>
            </a:r>
          </a:p>
          <a:p>
            <a:r>
              <a:rPr lang="en-US" sz="2400" dirty="0" smtClean="0"/>
              <a:t>Most likely where majority of high value &amp; </a:t>
            </a:r>
          </a:p>
          <a:p>
            <a:pPr marL="5715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volume is collected.</a:t>
            </a:r>
          </a:p>
          <a:p>
            <a:r>
              <a:rPr lang="en-US" sz="2400" dirty="0" smtClean="0"/>
              <a:t>Set-up a recycling center in a convenient place.</a:t>
            </a:r>
          </a:p>
          <a:p>
            <a:r>
              <a:rPr lang="en-US" sz="2400" dirty="0" smtClean="0"/>
              <a:t>Standard-sized and mini balers are integral for material sales.</a:t>
            </a:r>
          </a:p>
          <a:p>
            <a:r>
              <a:rPr lang="en-US" sz="2400" dirty="0" err="1" smtClean="0"/>
              <a:t>Gaylords</a:t>
            </a:r>
            <a:r>
              <a:rPr lang="en-US" sz="2400" dirty="0" smtClean="0"/>
              <a:t> work well to separate material – include</a:t>
            </a:r>
          </a:p>
          <a:p>
            <a:pPr marL="57150" indent="0">
              <a:buNone/>
            </a:pPr>
            <a:r>
              <a:rPr lang="en-US" sz="2400" dirty="0" smtClean="0"/>
              <a:t>     clear, eye-level signage.</a:t>
            </a:r>
          </a:p>
          <a:p>
            <a:r>
              <a:rPr lang="en-US" sz="2400" dirty="0" smtClean="0"/>
              <a:t>Forklifts are useful for moving bales. </a:t>
            </a:r>
          </a:p>
          <a:p>
            <a:r>
              <a:rPr lang="en-US" sz="2400" dirty="0" smtClean="0"/>
              <a:t>Storage area to accumulate sufficient material </a:t>
            </a:r>
          </a:p>
          <a:p>
            <a:pPr marL="57150" indent="0">
              <a:buNone/>
            </a:pPr>
            <a:r>
              <a:rPr lang="en-US" sz="2400" dirty="0" smtClean="0"/>
              <a:t>     for a recycling hauler to collect is important.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76" y="1752600"/>
            <a:ext cx="1677093" cy="190901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02" y="4417522"/>
            <a:ext cx="2119579" cy="156636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083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Clear Communication &amp; Training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Administrative recycling system</a:t>
            </a:r>
          </a:p>
          <a:p>
            <a:pPr marL="457200"/>
            <a:r>
              <a:rPr lang="en-US" sz="2400" dirty="0" smtClean="0"/>
              <a:t>Require active participation.</a:t>
            </a:r>
          </a:p>
          <a:p>
            <a:pPr marL="857250" lvl="1"/>
            <a:r>
              <a:rPr lang="en-US" sz="2000" dirty="0" smtClean="0"/>
              <a:t>Recycling is collected by janitorial staff; trash is taken to landfill bin by employee.</a:t>
            </a:r>
          </a:p>
          <a:p>
            <a:pPr marL="457200"/>
            <a:r>
              <a:rPr lang="en-US" sz="2400" dirty="0" smtClean="0"/>
              <a:t>Provide written recycling program info.</a:t>
            </a:r>
          </a:p>
          <a:p>
            <a:pPr marL="857250" lvl="1"/>
            <a:r>
              <a:rPr lang="en-US" sz="2000" dirty="0" smtClean="0"/>
              <a:t>Clear, concise along with visuals.</a:t>
            </a:r>
          </a:p>
          <a:p>
            <a:pPr marL="857250" lvl="1"/>
            <a:r>
              <a:rPr lang="en-US" sz="2000" dirty="0" smtClean="0"/>
              <a:t>Keep it light with humor added.</a:t>
            </a:r>
          </a:p>
          <a:p>
            <a:pPr marL="457200"/>
            <a:r>
              <a:rPr lang="en-US" sz="2400" dirty="0" smtClean="0"/>
              <a:t>Monitor program for contamination | mistakes.</a:t>
            </a:r>
          </a:p>
          <a:p>
            <a:pPr marL="114300" indent="0">
              <a:buNone/>
            </a:pPr>
            <a:endParaRPr lang="en-US" sz="2400" dirty="0"/>
          </a:p>
          <a:p>
            <a:pPr lvl="1"/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76" y="3810000"/>
            <a:ext cx="1463040" cy="146304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775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Clear Communication &amp; Training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Administrative recycling system</a:t>
            </a:r>
          </a:p>
          <a:p>
            <a:pPr marL="457200"/>
            <a:r>
              <a:rPr lang="en-US" sz="2400" dirty="0" smtClean="0"/>
              <a:t>Janitorial staff | contractor must be on-board.</a:t>
            </a:r>
          </a:p>
          <a:p>
            <a:pPr marL="857250" lvl="1"/>
            <a:r>
              <a:rPr lang="en-US" sz="2000" dirty="0" smtClean="0"/>
              <a:t>Use the </a:t>
            </a:r>
            <a:r>
              <a:rPr lang="en-US" sz="2000" b="1" i="1" dirty="0" smtClean="0"/>
              <a:t>WE Consciousness </a:t>
            </a:r>
            <a:r>
              <a:rPr lang="en-US" sz="2000" dirty="0" smtClean="0"/>
              <a:t>approach with </a:t>
            </a:r>
          </a:p>
          <a:p>
            <a:pPr marL="5715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janitorial staff.</a:t>
            </a:r>
          </a:p>
          <a:p>
            <a:pPr marL="857250" lvl="1"/>
            <a:r>
              <a:rPr lang="en-US" sz="2000" dirty="0" smtClean="0"/>
              <a:t>Include recycling collection provisions upon </a:t>
            </a:r>
          </a:p>
          <a:p>
            <a:pPr marL="571500" lvl="1" indent="0">
              <a:buNone/>
            </a:pPr>
            <a:r>
              <a:rPr lang="en-US" sz="2000" dirty="0" smtClean="0"/>
              <a:t>     contract renewal.</a:t>
            </a:r>
          </a:p>
          <a:p>
            <a:pPr marL="457200"/>
            <a:r>
              <a:rPr lang="en-US" sz="2400" dirty="0" smtClean="0"/>
              <a:t>Be creative &amp; inclusive for common area 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recycling.</a:t>
            </a:r>
          </a:p>
          <a:p>
            <a:pPr marL="857250" lvl="1"/>
            <a:r>
              <a:rPr lang="en-US" sz="2000" dirty="0" smtClean="0"/>
              <a:t>Ask for employee input &amp; reward great suggestions.</a:t>
            </a:r>
          </a:p>
          <a:p>
            <a:pPr marL="857250" lvl="1"/>
            <a:r>
              <a:rPr lang="en-US" sz="2000" dirty="0" smtClean="0"/>
              <a:t>Examples: toilet paper cores, printing cartridges, pencils etc.</a:t>
            </a:r>
          </a:p>
          <a:p>
            <a:pPr marL="457200"/>
            <a:endParaRPr lang="en-US" sz="2400" dirty="0"/>
          </a:p>
          <a:p>
            <a:pPr lvl="1"/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646" y="4002024"/>
            <a:ext cx="1707226" cy="171553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64" y="1600200"/>
            <a:ext cx="1993808" cy="20574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652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Recognize &amp; Promote Success</a:t>
            </a:r>
          </a:p>
          <a:p>
            <a:pPr marL="0" indent="0">
              <a:buNone/>
            </a:pPr>
            <a:r>
              <a:rPr lang="en-US" sz="2400" dirty="0" smtClean="0"/>
              <a:t>Employee Recognition</a:t>
            </a:r>
          </a:p>
          <a:p>
            <a:pPr marL="457200"/>
            <a:r>
              <a:rPr lang="en-US" sz="2400" dirty="0" smtClean="0"/>
              <a:t>Recycling Team </a:t>
            </a:r>
            <a:endParaRPr lang="en-US" sz="2400" dirty="0"/>
          </a:p>
          <a:p>
            <a:pPr lvl="1"/>
            <a:r>
              <a:rPr lang="en-US" sz="2000" dirty="0" smtClean="0"/>
              <a:t>Include in job description – imp for performance reviews.</a:t>
            </a:r>
          </a:p>
          <a:p>
            <a:pPr lvl="1"/>
            <a:r>
              <a:rPr lang="en-US" sz="2000" dirty="0" smtClean="0"/>
              <a:t>Schedule regular meetings to keep momentum moving and to understand any program glitches.</a:t>
            </a:r>
          </a:p>
          <a:p>
            <a:pPr lvl="1"/>
            <a:r>
              <a:rPr lang="en-US" sz="2000" dirty="0" smtClean="0"/>
              <a:t>Share team member responsibilities within internal communications.</a:t>
            </a:r>
          </a:p>
          <a:p>
            <a:r>
              <a:rPr lang="en-US" sz="2400" dirty="0" smtClean="0"/>
              <a:t>Organization Associates</a:t>
            </a:r>
          </a:p>
          <a:p>
            <a:pPr lvl="1"/>
            <a:r>
              <a:rPr lang="en-US" sz="2000" dirty="0" smtClean="0"/>
              <a:t>Offer lunch and learn recycling education sessions.</a:t>
            </a:r>
          </a:p>
          <a:p>
            <a:pPr lvl="1"/>
            <a:r>
              <a:rPr lang="en-US" sz="2000" dirty="0" smtClean="0"/>
              <a:t>Encourage ideas for waste reduction and material collection for recycling.</a:t>
            </a:r>
          </a:p>
          <a:p>
            <a:pPr lvl="1"/>
            <a:r>
              <a:rPr lang="en-US" sz="2000" dirty="0" smtClean="0"/>
              <a:t>Recognize successful suggestions.</a:t>
            </a:r>
          </a:p>
          <a:p>
            <a:pPr lvl="1"/>
            <a:r>
              <a:rPr lang="en-US" sz="2000" dirty="0" smtClean="0"/>
              <a:t>Consider a bonus program based on recycling program profits.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714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05400" y="381000"/>
            <a:ext cx="3870325" cy="834932"/>
          </a:xfrm>
        </p:spPr>
        <p:txBody>
          <a:bodyPr>
            <a:normAutofit/>
          </a:bodyPr>
          <a:lstStyle/>
          <a:p>
            <a:pPr algn="r"/>
            <a:r>
              <a:rPr lang="en-US" sz="4600" dirty="0" smtClean="0"/>
              <a:t>A Catalyst</a:t>
            </a:r>
            <a:endParaRPr lang="en-US" sz="4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80772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+mj-lt"/>
              </a:rPr>
              <a:t>Ei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Creates Corporate | Community </a:t>
            </a:r>
            <a:r>
              <a:rPr lang="en-US" sz="2800" b="1" dirty="0" smtClean="0">
                <a:latin typeface="+mj-lt"/>
              </a:rPr>
              <a:t>Initiatives</a:t>
            </a:r>
            <a:endParaRPr lang="en-US" sz="28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700" dirty="0" smtClean="0">
                <a:solidFill>
                  <a:schemeClr val="tx1"/>
                </a:solidFill>
                <a:latin typeface="+mj-lt"/>
              </a:rPr>
              <a:t>What could be done</a:t>
            </a:r>
          </a:p>
          <a:p>
            <a:r>
              <a:rPr lang="en-US" sz="2700" dirty="0" smtClean="0">
                <a:solidFill>
                  <a:schemeClr val="tx1"/>
                </a:solidFill>
                <a:latin typeface="+mj-lt"/>
              </a:rPr>
              <a:t>That is not being done</a:t>
            </a:r>
          </a:p>
          <a:p>
            <a:r>
              <a:rPr lang="en-US" sz="2700" dirty="0" smtClean="0">
                <a:solidFill>
                  <a:schemeClr val="tx1"/>
                </a:solidFill>
                <a:latin typeface="+mj-lt"/>
              </a:rPr>
              <a:t>Ei gets it done</a:t>
            </a:r>
          </a:p>
          <a:p>
            <a:endParaRPr lang="en-US" sz="800" dirty="0" smtClean="0">
              <a:solidFill>
                <a:schemeClr val="tx1"/>
              </a:solidFill>
              <a:latin typeface="+mj-lt"/>
            </a:endParaRPr>
          </a:p>
          <a:p>
            <a:pPr algn="ctr"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+mj-lt"/>
              </a:rPr>
              <a:t>Brings the Possible out of Impossible</a:t>
            </a:r>
          </a:p>
          <a:p>
            <a:pPr algn="ctr">
              <a:buNone/>
            </a:pPr>
            <a:r>
              <a:rPr lang="en-US" sz="2800" i="1" dirty="0" smtClean="0">
                <a:latin typeface="+mj-lt"/>
              </a:rPr>
              <a:t> Identifies Pioneers &amp; Creates Heroes</a:t>
            </a:r>
          </a:p>
          <a:p>
            <a:pPr algn="ctr">
              <a:buNone/>
            </a:pPr>
            <a:endParaRPr lang="en-US" sz="2800" i="1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8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Recognize &amp; Promote Success</a:t>
            </a:r>
          </a:p>
          <a:p>
            <a:pPr marL="0" indent="0">
              <a:buNone/>
            </a:pPr>
            <a:r>
              <a:rPr lang="en-US" sz="2400" dirty="0" smtClean="0"/>
              <a:t>Community Recognition</a:t>
            </a:r>
          </a:p>
          <a:p>
            <a:pPr marL="457200"/>
            <a:r>
              <a:rPr lang="en-US" sz="2000" dirty="0" smtClean="0"/>
              <a:t>Quantify recycling program stats including quantities 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/>
              <a:t>recycled &amp; profit.</a:t>
            </a:r>
          </a:p>
          <a:p>
            <a:pPr marL="457200"/>
            <a:r>
              <a:rPr lang="en-US" sz="2000" dirty="0" smtClean="0"/>
              <a:t>Issue press releases on recycling successes.</a:t>
            </a:r>
          </a:p>
          <a:p>
            <a:pPr marL="457200"/>
            <a:r>
              <a:rPr lang="en-US" sz="2000" dirty="0" smtClean="0"/>
              <a:t>Encourage Recycling Team members to serve on 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industry conference panels, webinars and other </a:t>
            </a:r>
          </a:p>
          <a:p>
            <a:pPr marL="1143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educational platforms.</a:t>
            </a:r>
          </a:p>
          <a:p>
            <a:pPr marL="457200"/>
            <a:r>
              <a:rPr lang="en-US" sz="2000" dirty="0" smtClean="0"/>
              <a:t>Consider applying for Zero Waste Facility Certification.</a:t>
            </a:r>
          </a:p>
          <a:p>
            <a:pPr marL="457200"/>
            <a:r>
              <a:rPr lang="en-US" sz="2000" dirty="0" smtClean="0"/>
              <a:t>Share challenges, lessons learned and success with industry colleagues.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90800"/>
            <a:ext cx="2320290" cy="240175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550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Business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7200" b="1" i="1" dirty="0" smtClean="0"/>
              <a:t>Take baby steps</a:t>
            </a:r>
            <a:r>
              <a:rPr lang="en-US" sz="2000" b="1" i="1" dirty="0" smtClean="0"/>
              <a:t> </a:t>
            </a:r>
          </a:p>
          <a:p>
            <a:pPr marL="0" indent="0" algn="ctr">
              <a:buNone/>
            </a:pPr>
            <a:r>
              <a:rPr lang="en-US" sz="6000" i="1" dirty="0" smtClean="0"/>
              <a:t>lots &amp; lots of baby steps!</a:t>
            </a:r>
            <a:endParaRPr lang="en-US" sz="6000" i="1" dirty="0" smtClean="0"/>
          </a:p>
        </p:txBody>
      </p:sp>
    </p:spTree>
    <p:extLst>
      <p:ext uri="{BB962C8B-B14F-4D97-AF65-F5344CB8AC3E}">
        <p14:creationId xmlns:p14="http://schemas.microsoft.com/office/powerpoint/2010/main" val="37297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Recycling Success Cases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Walt Disney Parks &amp; Resorts</a:t>
            </a:r>
          </a:p>
          <a:p>
            <a:pPr marL="0" indent="0">
              <a:buNone/>
            </a:pPr>
            <a:r>
              <a:rPr lang="en-US" dirty="0" smtClean="0"/>
              <a:t>Circle D Corral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USZWBC Zero Waste Facility Certified</a:t>
            </a:r>
          </a:p>
          <a:p>
            <a:pPr lvl="2"/>
            <a:r>
              <a:rPr lang="en-US" dirty="0" smtClean="0"/>
              <a:t>Recycles paper, cardboard, </a:t>
            </a:r>
          </a:p>
          <a:p>
            <a:pPr marL="914400" lvl="2" indent="0">
              <a:buNone/>
            </a:pPr>
            <a:r>
              <a:rPr lang="en-US" dirty="0" smtClean="0"/>
              <a:t>    and metal.</a:t>
            </a:r>
          </a:p>
          <a:p>
            <a:pPr lvl="2"/>
            <a:r>
              <a:rPr lang="en-US" dirty="0" smtClean="0"/>
              <a:t>Composts hand towels,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coffee grounds, and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laundry lint (organic cotton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material).</a:t>
            </a:r>
          </a:p>
          <a:p>
            <a:pPr lvl="2"/>
            <a:endParaRPr lang="en-US" dirty="0" smtClean="0"/>
          </a:p>
          <a:p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56" y="3657600"/>
            <a:ext cx="3429000" cy="257175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257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Recycling Success Cases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/>
              <a:t>Walt Disney Resorts</a:t>
            </a:r>
          </a:p>
          <a:p>
            <a:pPr marL="0" indent="0">
              <a:buNone/>
            </a:pPr>
            <a:r>
              <a:rPr lang="en-US" sz="3000" dirty="0" smtClean="0"/>
              <a:t>Walt Disney World Resort</a:t>
            </a:r>
            <a:r>
              <a:rPr lang="en-US" sz="3000" dirty="0" smtClean="0"/>
              <a:t>:</a:t>
            </a:r>
          </a:p>
          <a:p>
            <a:r>
              <a:rPr lang="en-US" sz="3000" dirty="0" smtClean="0"/>
              <a:t>Harvest Power Anaerobic Digester –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food waste customer.</a:t>
            </a:r>
          </a:p>
          <a:p>
            <a:r>
              <a:rPr lang="en-US" sz="3000" dirty="0" smtClean="0"/>
              <a:t>Disney Harvest – donates excess </a:t>
            </a:r>
          </a:p>
          <a:p>
            <a:pPr marL="0" indent="0">
              <a:buNone/>
            </a:pPr>
            <a:r>
              <a:rPr lang="en-US" sz="3000" dirty="0" smtClean="0"/>
              <a:t>    prepared food; feeds more 1,400 children weekly; </a:t>
            </a:r>
          </a:p>
          <a:p>
            <a:pPr marL="0" indent="0">
              <a:buNone/>
            </a:pPr>
            <a:r>
              <a:rPr lang="en-US" sz="3000" dirty="0" smtClean="0"/>
              <a:t>    2014 donated 720,000 lbs. of food to the hungry.</a:t>
            </a:r>
          </a:p>
          <a:p>
            <a:r>
              <a:rPr lang="en-US" sz="3000" dirty="0" smtClean="0"/>
              <a:t>Animal Kingdom Theme Park – 2014 4,000 tons of manure sent to local compost facility.</a:t>
            </a:r>
          </a:p>
          <a:p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47506"/>
            <a:ext cx="2323652" cy="190539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7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Recycling Success Cases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b="1" dirty="0" smtClean="0"/>
              <a:t>Georgia Institute of Technology</a:t>
            </a:r>
          </a:p>
          <a:p>
            <a:pPr marL="0" lvl="0" indent="0">
              <a:buNone/>
            </a:pPr>
            <a:endParaRPr lang="en-US" sz="6700" dirty="0" smtClean="0"/>
          </a:p>
          <a:p>
            <a:pPr marL="0" lvl="0" indent="0">
              <a:buNone/>
            </a:pPr>
            <a:r>
              <a:rPr lang="en-US" sz="8600" dirty="0" smtClean="0">
                <a:solidFill>
                  <a:prstClr val="black"/>
                </a:solidFill>
              </a:rPr>
              <a:t>      Award </a:t>
            </a:r>
            <a:r>
              <a:rPr lang="en-US" sz="8600" dirty="0">
                <a:solidFill>
                  <a:prstClr val="black"/>
                </a:solidFill>
              </a:rPr>
              <a:t>Winning Recycling </a:t>
            </a:r>
            <a:r>
              <a:rPr lang="en-US" sz="8600" dirty="0" smtClean="0">
                <a:solidFill>
                  <a:prstClr val="black"/>
                </a:solidFill>
              </a:rPr>
              <a:t>  </a:t>
            </a:r>
            <a:endParaRPr lang="en-US" sz="8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8600" dirty="0">
                <a:solidFill>
                  <a:prstClr val="black"/>
                </a:solidFill>
              </a:rPr>
              <a:t>    </a:t>
            </a:r>
            <a:r>
              <a:rPr lang="en-US" sz="8600" dirty="0" smtClean="0">
                <a:solidFill>
                  <a:prstClr val="black"/>
                </a:solidFill>
              </a:rPr>
              <a:t>                Program</a:t>
            </a:r>
            <a:endParaRPr lang="en-US" sz="8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8600" dirty="0" smtClean="0"/>
              <a:t>                  Home of the </a:t>
            </a:r>
          </a:p>
          <a:p>
            <a:pPr marL="0" indent="0">
              <a:buNone/>
            </a:pPr>
            <a:r>
              <a:rPr lang="en-US" sz="8600" dirty="0" smtClean="0"/>
              <a:t>         </a:t>
            </a:r>
            <a:r>
              <a:rPr lang="en-US" sz="8600" i="1" dirty="0" smtClean="0"/>
              <a:t>AMAZING</a:t>
            </a:r>
            <a:r>
              <a:rPr lang="en-US" sz="8600" dirty="0" smtClean="0"/>
              <a:t> Cindy Jackson</a:t>
            </a:r>
          </a:p>
          <a:p>
            <a:pPr marL="0" indent="0">
              <a:buNone/>
            </a:pPr>
            <a:endParaRPr lang="en-US" sz="8600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8600" i="1" dirty="0" smtClean="0"/>
          </a:p>
          <a:p>
            <a:pPr marL="0" indent="0" algn="ctr">
              <a:buNone/>
            </a:pPr>
            <a:r>
              <a:rPr lang="en-US" sz="9600" b="1" i="1" dirty="0" smtClean="0"/>
              <a:t>Never succumbed to single-stream recycling!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426017"/>
            <a:ext cx="3893820" cy="292036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6934200" y="3886200"/>
            <a:ext cx="4571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Recycling Success Cases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b="1" dirty="0" smtClean="0"/>
              <a:t>Georgia Institute of Technology</a:t>
            </a:r>
          </a:p>
          <a:p>
            <a:pPr marL="0" lvl="0" indent="0">
              <a:buNone/>
            </a:pPr>
            <a:r>
              <a:rPr lang="en-US" sz="8000" dirty="0" smtClean="0"/>
              <a:t>FY2016 Recycling Stats:</a:t>
            </a:r>
          </a:p>
          <a:p>
            <a:r>
              <a:rPr lang="en-US" sz="8000" dirty="0" smtClean="0"/>
              <a:t>Cardboard - 829,176 lbs.</a:t>
            </a:r>
          </a:p>
          <a:p>
            <a:r>
              <a:rPr lang="en-US" sz="8000" dirty="0" smtClean="0"/>
              <a:t>Food </a:t>
            </a:r>
            <a:r>
              <a:rPr lang="en-US" sz="8000" dirty="0"/>
              <a:t>w</a:t>
            </a:r>
            <a:r>
              <a:rPr lang="en-US" sz="8000" dirty="0" smtClean="0"/>
              <a:t>aste &amp; </a:t>
            </a:r>
            <a:r>
              <a:rPr lang="en-US" sz="8000" dirty="0"/>
              <a:t>o</a:t>
            </a:r>
            <a:r>
              <a:rPr lang="en-US" sz="8000" dirty="0" smtClean="0"/>
              <a:t>rganics – 743,401 lbs.</a:t>
            </a:r>
          </a:p>
          <a:p>
            <a:r>
              <a:rPr lang="en-US" sz="8000" dirty="0" smtClean="0"/>
              <a:t>Metals - 709,548 obs. </a:t>
            </a:r>
            <a:r>
              <a:rPr lang="en-US" sz="8000" dirty="0" smtClean="0">
                <a:solidFill>
                  <a:srgbClr val="C00000"/>
                </a:solidFill>
              </a:rPr>
              <a:t>($25,026</a:t>
            </a:r>
            <a:r>
              <a:rPr lang="en-US" sz="8000" dirty="0" smtClean="0"/>
              <a:t>)</a:t>
            </a:r>
          </a:p>
          <a:p>
            <a:r>
              <a:rPr lang="en-US" sz="8000" dirty="0" smtClean="0"/>
              <a:t>Office paper – 426,284 lbs.</a:t>
            </a:r>
          </a:p>
          <a:p>
            <a:r>
              <a:rPr lang="en-US" sz="8000" dirty="0" smtClean="0"/>
              <a:t>Plastics – 44,454 lbs.</a:t>
            </a:r>
          </a:p>
          <a:p>
            <a:r>
              <a:rPr lang="en-US" sz="8000" dirty="0" smtClean="0"/>
              <a:t>Glass – 21,020 lbs. </a:t>
            </a:r>
            <a:r>
              <a:rPr lang="en-US" sz="8000" dirty="0" smtClean="0">
                <a:solidFill>
                  <a:srgbClr val="C00000"/>
                </a:solidFill>
              </a:rPr>
              <a:t>($214</a:t>
            </a:r>
            <a:r>
              <a:rPr lang="en-US" sz="8000" dirty="0" smtClean="0"/>
              <a:t>)</a:t>
            </a:r>
          </a:p>
          <a:p>
            <a:r>
              <a:rPr lang="en-US" sz="8000" dirty="0" smtClean="0"/>
              <a:t>Pallets – 15,470 lbs. </a:t>
            </a:r>
            <a:r>
              <a:rPr lang="en-US" sz="8000" dirty="0" smtClean="0">
                <a:solidFill>
                  <a:srgbClr val="C00000"/>
                </a:solidFill>
              </a:rPr>
              <a:t>($442</a:t>
            </a:r>
            <a:r>
              <a:rPr lang="en-US" sz="8000" dirty="0" smtClean="0"/>
              <a:t>)</a:t>
            </a:r>
          </a:p>
          <a:p>
            <a:r>
              <a:rPr lang="en-US" sz="8000" dirty="0" smtClean="0"/>
              <a:t>Aluminum – 15,420 lbs.</a:t>
            </a:r>
          </a:p>
          <a:p>
            <a:r>
              <a:rPr lang="en-US" sz="8000" dirty="0" smtClean="0"/>
              <a:t>REVENUE: Cardboard, aluminum, plastic - </a:t>
            </a:r>
            <a:r>
              <a:rPr lang="en-US" sz="8000" dirty="0" smtClean="0">
                <a:solidFill>
                  <a:srgbClr val="C00000"/>
                </a:solidFill>
              </a:rPr>
              <a:t>$34,120</a:t>
            </a:r>
            <a:r>
              <a:rPr lang="en-US" sz="8000" dirty="0" smtClean="0"/>
              <a:t>.</a:t>
            </a:r>
          </a:p>
          <a:p>
            <a:r>
              <a:rPr lang="en-US" sz="8000" dirty="0" smtClean="0"/>
              <a:t>TOTAL RECYCLING REVENUE: </a:t>
            </a:r>
            <a:r>
              <a:rPr lang="en-US" sz="8000" dirty="0" smtClean="0">
                <a:solidFill>
                  <a:srgbClr val="C00000"/>
                </a:solidFill>
              </a:rPr>
              <a:t>$60,242</a:t>
            </a:r>
          </a:p>
          <a:p>
            <a:pPr marL="0" indent="0">
              <a:buNone/>
            </a:pPr>
            <a:endParaRPr lang="en-US" sz="6700" dirty="0" smtClean="0"/>
          </a:p>
          <a:p>
            <a:pPr marL="0" indent="0">
              <a:buNone/>
            </a:pPr>
            <a:r>
              <a:rPr lang="en-US" sz="6700" dirty="0" smtClean="0"/>
              <a:t>The above is revenue (in red )only without reflecting related cost-savings.</a:t>
            </a:r>
          </a:p>
          <a:p>
            <a:endParaRPr lang="en-US" sz="6700" dirty="0" smtClean="0"/>
          </a:p>
          <a:p>
            <a:pPr marL="0" lvl="0" indent="0">
              <a:buNone/>
            </a:pPr>
            <a:r>
              <a:rPr lang="en-US" sz="8600" dirty="0" smtClean="0">
                <a:solidFill>
                  <a:prstClr val="black"/>
                </a:solidFill>
              </a:rPr>
              <a:t>      </a:t>
            </a:r>
            <a:endParaRPr lang="en-US" sz="8600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8600" i="1" dirty="0" smtClean="0"/>
          </a:p>
          <a:p>
            <a:pPr marL="0" indent="0" algn="ctr">
              <a:buNone/>
            </a:pPr>
            <a:r>
              <a:rPr lang="en-US" sz="9600" b="1" i="1" dirty="0" smtClean="0"/>
              <a:t>Never succumbed to single-stream recycling!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3886200"/>
            <a:ext cx="4571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514600"/>
            <a:ext cx="1433945" cy="18288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53" y="4800600"/>
            <a:ext cx="1463040" cy="133502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900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Recycling Success Cases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Earth Friendly Products </a:t>
            </a:r>
            <a:endParaRPr lang="en-US" b="1" dirty="0"/>
          </a:p>
          <a:p>
            <a:r>
              <a:rPr lang="en-US" sz="2800" dirty="0" smtClean="0"/>
              <a:t>Five U.S. plants Zero Waste Facility Certified, Platinum level.</a:t>
            </a:r>
          </a:p>
          <a:p>
            <a:r>
              <a:rPr lang="en-US" sz="2800" dirty="0" smtClean="0"/>
              <a:t>Strong employee education &amp;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engagement program.</a:t>
            </a:r>
          </a:p>
          <a:p>
            <a:r>
              <a:rPr lang="en-US" sz="2800" dirty="0" smtClean="0"/>
              <a:t>Corporate culture extends beyond </a:t>
            </a:r>
          </a:p>
          <a:p>
            <a:pPr marL="0" indent="0">
              <a:buNone/>
            </a:pPr>
            <a:r>
              <a:rPr lang="en-US" sz="2800" dirty="0" smtClean="0"/>
              <a:t>    recycling to overall sustainability &amp;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employee health (mental, physical &amp; entire Being)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8600" i="1" dirty="0" smtClean="0"/>
          </a:p>
          <a:p>
            <a:pPr marL="0" indent="0" algn="ctr">
              <a:buNone/>
            </a:pPr>
            <a:endParaRPr lang="en-US" sz="96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3886200"/>
            <a:ext cx="4571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60" y="3390276"/>
            <a:ext cx="2364140" cy="205864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401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Recycling Success Cases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Earth Friendly Products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Strict Recycling Standards:</a:t>
            </a:r>
            <a:endParaRPr lang="en-US" dirty="0"/>
          </a:p>
          <a:p>
            <a:r>
              <a:rPr lang="en-US" sz="3000" dirty="0"/>
              <a:t>Separating all recyclable materials 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being </a:t>
            </a:r>
            <a:r>
              <a:rPr lang="en-US" sz="3000" dirty="0"/>
              <a:t>vigilant in reducing consumption,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working </a:t>
            </a:r>
            <a:r>
              <a:rPr lang="en-US" sz="3000" dirty="0"/>
              <a:t>closely with </a:t>
            </a:r>
            <a:r>
              <a:rPr lang="en-US" sz="3000" dirty="0" smtClean="0"/>
              <a:t>suppliers, </a:t>
            </a:r>
            <a:r>
              <a:rPr lang="en-US" sz="3000" dirty="0"/>
              <a:t>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vendors </a:t>
            </a:r>
            <a:r>
              <a:rPr lang="en-US" sz="3000" dirty="0"/>
              <a:t>to prevent waste. </a:t>
            </a:r>
          </a:p>
          <a:p>
            <a:r>
              <a:rPr lang="en-US" sz="3000" dirty="0" smtClean="0"/>
              <a:t>Donating </a:t>
            </a:r>
            <a:r>
              <a:rPr lang="en-US" sz="3000" dirty="0"/>
              <a:t>packaging materials (Styrofoam peanuts) to UPS </a:t>
            </a:r>
            <a:r>
              <a:rPr lang="en-US" sz="3000" dirty="0" smtClean="0"/>
              <a:t>stores. </a:t>
            </a:r>
            <a:endParaRPr lang="en-US" sz="3000" dirty="0"/>
          </a:p>
          <a:p>
            <a:r>
              <a:rPr lang="en-US" sz="3000" dirty="0" smtClean="0"/>
              <a:t>Providing </a:t>
            </a:r>
            <a:r>
              <a:rPr lang="en-US" sz="3000" dirty="0"/>
              <a:t>reusable cups and plates for </a:t>
            </a:r>
            <a:r>
              <a:rPr lang="en-US" sz="3000" dirty="0" smtClean="0"/>
              <a:t>employees. </a:t>
            </a:r>
            <a:endParaRPr lang="en-US" sz="3000" dirty="0"/>
          </a:p>
          <a:p>
            <a:r>
              <a:rPr lang="en-US" sz="3000" dirty="0" smtClean="0"/>
              <a:t>Banning </a:t>
            </a:r>
            <a:r>
              <a:rPr lang="en-US" sz="3000" dirty="0"/>
              <a:t>Styrofoam cups, plates and containers</a:t>
            </a:r>
            <a:r>
              <a:rPr lang="en-US" dirty="0"/>
              <a:t>.</a:t>
            </a:r>
            <a:endParaRPr lang="en-US" b="1" dirty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8600" i="1" dirty="0" smtClean="0"/>
          </a:p>
          <a:p>
            <a:pPr marL="0" indent="0" algn="ctr">
              <a:buNone/>
            </a:pPr>
            <a:endParaRPr lang="en-US" sz="96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3886200"/>
            <a:ext cx="4571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75" y="2514600"/>
            <a:ext cx="1864129" cy="20574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513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Recycling Success Cases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Earth Friendly Products </a:t>
            </a: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Financial Success:</a:t>
            </a:r>
            <a:endParaRPr lang="en-US" sz="2800" dirty="0"/>
          </a:p>
          <a:p>
            <a:r>
              <a:rPr lang="en-US" sz="2800" dirty="0" smtClean="0"/>
              <a:t>2015 recycling profit = $21,556</a:t>
            </a:r>
          </a:p>
          <a:p>
            <a:r>
              <a:rPr lang="en-US" sz="2800" dirty="0" smtClean="0"/>
              <a:t>2011 – 2015:</a:t>
            </a:r>
          </a:p>
          <a:p>
            <a:pPr lvl="1"/>
            <a:r>
              <a:rPr lang="en-US" sz="2400" dirty="0" smtClean="0"/>
              <a:t>Recycling sales = $205,238</a:t>
            </a:r>
          </a:p>
          <a:p>
            <a:pPr lvl="1"/>
            <a:r>
              <a:rPr lang="en-US" sz="2400" dirty="0" smtClean="0"/>
              <a:t>Reduced disposal costs = $112,902</a:t>
            </a:r>
          </a:p>
          <a:p>
            <a:pPr lvl="1"/>
            <a:r>
              <a:rPr lang="en-US" sz="2400" dirty="0" smtClean="0"/>
              <a:t>Recycling profit = $318,140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8600" i="1" dirty="0" smtClean="0"/>
          </a:p>
          <a:p>
            <a:pPr marL="0" indent="0" algn="ctr">
              <a:buNone/>
            </a:pPr>
            <a:endParaRPr lang="en-US" sz="96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3886200"/>
            <a:ext cx="4571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47" y="3200400"/>
            <a:ext cx="2741953" cy="166711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8847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Recycling Success Cases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Sierra Nevada Brewing </a:t>
            </a:r>
          </a:p>
          <a:p>
            <a:r>
              <a:rPr lang="en-US" u="sng" dirty="0" smtClean="0">
                <a:solidFill>
                  <a:prstClr val="black"/>
                </a:solidFill>
              </a:rPr>
              <a:t>FIRST</a:t>
            </a:r>
            <a:r>
              <a:rPr lang="en-US" dirty="0" smtClean="0">
                <a:solidFill>
                  <a:prstClr val="black"/>
                </a:solidFill>
              </a:rPr>
              <a:t> Zero Waste Facility Certified Platinum level awarded!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Source-Separation brings in revenue!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Cardboard, shrink wrap, glass, can bottles, paper, plastics, batteries, light tubes, computers, construction debris, wood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8600" i="1" dirty="0" smtClean="0"/>
          </a:p>
          <a:p>
            <a:pPr marL="0" indent="0" algn="ctr">
              <a:buNone/>
            </a:pPr>
            <a:endParaRPr lang="en-US" sz="96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3886200"/>
            <a:ext cx="4571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PA030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950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" name="Picture 8" descr="P42300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5317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" name="Picture 9" descr="P423003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34128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1" name="Picture 10" descr="PA0300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3412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1226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0" y="384268"/>
            <a:ext cx="3870325" cy="834932"/>
          </a:xfrm>
        </p:spPr>
        <p:txBody>
          <a:bodyPr/>
          <a:lstStyle/>
          <a:p>
            <a:pPr algn="r"/>
            <a:r>
              <a:rPr lang="en-US" dirty="0" smtClean="0"/>
              <a:t>Platforms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0"/>
            <a:ext cx="8001000" cy="4191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3400" dirty="0" smtClean="0">
                <a:solidFill>
                  <a:schemeClr val="tx1"/>
                </a:solidFill>
                <a:latin typeface="+mj-lt"/>
              </a:rPr>
              <a:t>Ei Platforms:</a:t>
            </a:r>
          </a:p>
          <a:p>
            <a:r>
              <a:rPr lang="en-US" sz="3000" dirty="0" smtClean="0">
                <a:latin typeface="+mj-lt"/>
              </a:rPr>
              <a:t>Product Stewardship</a:t>
            </a:r>
          </a:p>
          <a:p>
            <a:pPr marL="457200" lvl="1" indent="0">
              <a:buNone/>
            </a:pPr>
            <a:r>
              <a:rPr lang="en-US" sz="2500" i="1" dirty="0" smtClean="0">
                <a:latin typeface="+mj-lt"/>
              </a:rPr>
              <a:t>Integrity </a:t>
            </a:r>
            <a:r>
              <a:rPr lang="en-US" sz="2500" i="1" dirty="0">
                <a:latin typeface="+mj-lt"/>
              </a:rPr>
              <a:t>throughout the entire product </a:t>
            </a:r>
            <a:r>
              <a:rPr lang="en-US" sz="2500" i="1" dirty="0" smtClean="0">
                <a:latin typeface="+mj-lt"/>
              </a:rPr>
              <a:t>life</a:t>
            </a:r>
            <a:r>
              <a:rPr lang="en-US" sz="2500" i="1" dirty="0">
                <a:latin typeface="+mj-lt"/>
              </a:rPr>
              <a:t>-</a:t>
            </a:r>
            <a:r>
              <a:rPr lang="en-US" sz="2500" i="1" dirty="0" smtClean="0">
                <a:latin typeface="+mj-lt"/>
              </a:rPr>
              <a:t>cycle</a:t>
            </a:r>
          </a:p>
          <a:p>
            <a:pPr marL="457200" lvl="1" indent="0">
              <a:buNone/>
            </a:pPr>
            <a:endParaRPr lang="en-US" sz="5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3000" dirty="0"/>
              <a:t>Recycling Refinement </a:t>
            </a:r>
          </a:p>
          <a:p>
            <a:pPr marL="0" indent="0">
              <a:buNone/>
            </a:pPr>
            <a:r>
              <a:rPr lang="en-US" sz="2500" i="1" dirty="0"/>
              <a:t>     Moving beyond landfill </a:t>
            </a:r>
            <a:r>
              <a:rPr lang="en-US" sz="2500" i="1" dirty="0" smtClean="0"/>
              <a:t>diversion</a:t>
            </a:r>
            <a:endParaRPr lang="en-US" sz="2500" i="1" dirty="0"/>
          </a:p>
          <a:p>
            <a:pPr marL="0" indent="0">
              <a:buNone/>
            </a:pPr>
            <a:endParaRPr lang="en-US" sz="500" dirty="0" smtClean="0">
              <a:latin typeface="+mj-lt"/>
            </a:endParaRPr>
          </a:p>
          <a:p>
            <a:r>
              <a:rPr lang="en-US" sz="3000" dirty="0" smtClean="0">
                <a:latin typeface="+mj-lt"/>
              </a:rPr>
              <a:t>Water Use | Toxicity</a:t>
            </a:r>
          </a:p>
          <a:p>
            <a:pPr marL="0" indent="0">
              <a:buNone/>
            </a:pPr>
            <a:r>
              <a:rPr lang="en-US" sz="2500" i="1" dirty="0" smtClean="0">
                <a:solidFill>
                  <a:schemeClr val="tx1"/>
                </a:solidFill>
                <a:latin typeface="+mj-lt"/>
              </a:rPr>
              <a:t>     The Water Footprint: the new sustainability standard</a:t>
            </a:r>
          </a:p>
          <a:p>
            <a:pPr marL="0" indent="0">
              <a:lnSpc>
                <a:spcPct val="50000"/>
              </a:lnSpc>
              <a:buNone/>
            </a:pPr>
            <a:endParaRPr lang="en-US" sz="500" i="1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Recycling Success Cases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8600" i="1" dirty="0" smtClean="0"/>
          </a:p>
          <a:p>
            <a:pPr marL="0" indent="0" algn="ctr">
              <a:buNone/>
            </a:pPr>
            <a:endParaRPr lang="en-US" sz="96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3886200"/>
            <a:ext cx="4571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676402"/>
            <a:ext cx="8534401" cy="4648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642071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00B050"/>
                </a:solidFill>
                <a:latin typeface="Calibri"/>
              </a:rPr>
              <a:t>Avg</a:t>
            </a:r>
            <a:r>
              <a:rPr lang="en-US" sz="2400" b="1" u="sng" dirty="0">
                <a:solidFill>
                  <a:srgbClr val="00B050"/>
                </a:solidFill>
                <a:latin typeface="Calibri"/>
              </a:rPr>
              <a:t> Net </a:t>
            </a:r>
            <a:r>
              <a:rPr lang="en-US" sz="2400" b="1" u="sng" dirty="0" smtClean="0">
                <a:solidFill>
                  <a:srgbClr val="00B050"/>
                </a:solidFill>
                <a:latin typeface="Calibri"/>
              </a:rPr>
              <a:t>Savings = $335,000</a:t>
            </a:r>
            <a:endParaRPr lang="en-US" sz="2400" b="1" u="sng" dirty="0">
              <a:solidFill>
                <a:srgbClr val="00B05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5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Recycling Success Cases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8600" i="1" dirty="0" smtClean="0"/>
          </a:p>
          <a:p>
            <a:pPr marL="0" indent="0" algn="ctr">
              <a:buNone/>
            </a:pPr>
            <a:endParaRPr lang="en-US" sz="96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3886200"/>
            <a:ext cx="4571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901190"/>
            <a:ext cx="5955030" cy="4423410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7558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Recycling Success Cases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Piazza Produce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Distribution Center Zero Waste 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Facility Certified Gold level.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2015 Recycling PROFIT </a:t>
            </a:r>
            <a:r>
              <a:rPr lang="en-US" dirty="0" smtClean="0"/>
              <a:t>= $</a:t>
            </a:r>
            <a:r>
              <a:rPr lang="en-US" dirty="0" smtClean="0">
                <a:latin typeface="arial" panose="020B0604020202020204" pitchFamily="34" charset="0"/>
              </a:rPr>
              <a:t>288,034</a:t>
            </a:r>
            <a:r>
              <a:rPr lang="en-US" dirty="0">
                <a:solidFill>
                  <a:srgbClr val="736E67"/>
                </a:solidFill>
                <a:latin typeface="arial" panose="020B0604020202020204" pitchFamily="34" charset="0"/>
              </a:rPr>
              <a:t> 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Famous Piazza Produce Facilities Mgr Scott Lutocka quote: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36E67"/>
                </a:solidFill>
                <a:latin typeface="arial" panose="020B0604020202020204" pitchFamily="34" charset="0"/>
              </a:rPr>
              <a:t>“</a:t>
            </a:r>
            <a:r>
              <a:rPr lang="en-US" sz="2800" i="1" dirty="0">
                <a:solidFill>
                  <a:srgbClr val="736E67"/>
                </a:solidFill>
                <a:latin typeface="arial" panose="020B0604020202020204" pitchFamily="34" charset="0"/>
              </a:rPr>
              <a:t>There’s </a:t>
            </a:r>
            <a:r>
              <a:rPr lang="en-US" sz="2800" i="1" dirty="0" err="1">
                <a:solidFill>
                  <a:srgbClr val="736E67"/>
                </a:solidFill>
                <a:latin typeface="arial" panose="020B0604020202020204" pitchFamily="34" charset="0"/>
              </a:rPr>
              <a:t>Ca$h</a:t>
            </a:r>
            <a:r>
              <a:rPr lang="en-US" sz="2800" i="1" dirty="0">
                <a:solidFill>
                  <a:srgbClr val="736E67"/>
                </a:solidFill>
                <a:latin typeface="arial" panose="020B0604020202020204" pitchFamily="34" charset="0"/>
              </a:rPr>
              <a:t> in Your </a:t>
            </a:r>
            <a:r>
              <a:rPr lang="en-US" sz="2800" i="1" dirty="0" err="1">
                <a:solidFill>
                  <a:srgbClr val="736E67"/>
                </a:solidFill>
                <a:latin typeface="arial" panose="020B0604020202020204" pitchFamily="34" charset="0"/>
              </a:rPr>
              <a:t>Tra$h</a:t>
            </a:r>
            <a:r>
              <a:rPr lang="en-US" sz="2800" i="1" dirty="0">
                <a:solidFill>
                  <a:srgbClr val="736E67"/>
                </a:solidFill>
                <a:latin typeface="arial" panose="020B0604020202020204" pitchFamily="34" charset="0"/>
              </a:rPr>
              <a:t>!” and “You don’t know what you don’t know (about the value in your waste stream)!</a:t>
            </a:r>
            <a:r>
              <a:rPr lang="en-US" dirty="0">
                <a:solidFill>
                  <a:srgbClr val="736E67"/>
                </a:solidFill>
                <a:latin typeface="arial" panose="020B0604020202020204" pitchFamily="34" charset="0"/>
              </a:rPr>
              <a:t>”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8600" i="1" dirty="0" smtClean="0"/>
          </a:p>
          <a:p>
            <a:pPr marL="0" indent="0" algn="ctr">
              <a:buNone/>
            </a:pPr>
            <a:endParaRPr lang="en-US" sz="96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3886200"/>
            <a:ext cx="4571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21408"/>
            <a:ext cx="2138172" cy="161239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781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Recycling Success Cases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Piazza Produce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8600" i="1" dirty="0" smtClean="0"/>
          </a:p>
          <a:p>
            <a:pPr marL="0" indent="0" algn="ctr">
              <a:buNone/>
            </a:pPr>
            <a:endParaRPr lang="en-US" sz="96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3886200"/>
            <a:ext cx="4571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40" y="1704707"/>
            <a:ext cx="2575919" cy="2431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82195"/>
            <a:ext cx="5654829" cy="22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867400" cy="834932"/>
          </a:xfrm>
        </p:spPr>
        <p:txBody>
          <a:bodyPr>
            <a:normAutofit/>
          </a:bodyPr>
          <a:lstStyle/>
          <a:p>
            <a:r>
              <a:rPr lang="en-US" dirty="0" smtClean="0"/>
              <a:t>Recycling Success Cases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343400"/>
          </a:xfrm>
          <a:effectLst>
            <a:softEdge rad="63500"/>
          </a:effectLst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Piazza Produce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Keys to creating a recycling PROFIT Center: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Clean source-separation of material.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Teamwork across company department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  boundaries.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Working closely with recycling partners.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Total </a:t>
            </a:r>
            <a:r>
              <a:rPr lang="en-US" dirty="0" smtClean="0">
                <a:solidFill>
                  <a:prstClr val="black"/>
                </a:solidFill>
              </a:rPr>
              <a:t>recycling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compost</a:t>
            </a:r>
            <a:r>
              <a:rPr lang="en-US" dirty="0">
                <a:solidFill>
                  <a:prstClr val="black"/>
                </a:solidFill>
              </a:rPr>
              <a:t>, &amp; </a:t>
            </a:r>
            <a:r>
              <a:rPr lang="en-US" dirty="0" smtClean="0">
                <a:solidFill>
                  <a:prstClr val="black"/>
                </a:solidFill>
              </a:rPr>
              <a:t>waste diversion savings 2006 </a:t>
            </a:r>
            <a:r>
              <a:rPr lang="en-US" dirty="0">
                <a:solidFill>
                  <a:prstClr val="black"/>
                </a:solidFill>
              </a:rPr>
              <a:t>through 2016:  </a:t>
            </a:r>
            <a:r>
              <a:rPr lang="en-US" b="1" dirty="0">
                <a:solidFill>
                  <a:prstClr val="black"/>
                </a:solidFill>
              </a:rPr>
              <a:t>$1.75 Million </a:t>
            </a:r>
            <a:r>
              <a:rPr lang="en-US" b="1" dirty="0" smtClean="0">
                <a:solidFill>
                  <a:prstClr val="black"/>
                </a:solidFill>
              </a:rPr>
              <a:t>Dollars</a:t>
            </a:r>
            <a:r>
              <a:rPr lang="en-US" dirty="0" smtClean="0">
                <a:solidFill>
                  <a:prstClr val="black"/>
                </a:solidFill>
              </a:rPr>
              <a:t>!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sz="8600" i="1" dirty="0" smtClean="0"/>
          </a:p>
          <a:p>
            <a:pPr marL="0" indent="0" algn="ctr">
              <a:buNone/>
            </a:pPr>
            <a:endParaRPr lang="en-US" sz="9600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4200" y="3886200"/>
            <a:ext cx="45719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66" y="2971800"/>
            <a:ext cx="2068622" cy="205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500" dirty="0" smtClean="0"/>
              <a:t>Holly Elmore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 err="1" smtClean="0"/>
              <a:t>holly@elementalimpact.org</a:t>
            </a:r>
            <a:endParaRPr lang="en-US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 smtClean="0"/>
              <a:t>404.261.4690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 smtClean="0"/>
              <a:t> /</a:t>
            </a:r>
            <a:r>
              <a:rPr lang="en-US" dirty="0" err="1" smtClean="0"/>
              <a:t>elementalimpact</a:t>
            </a:r>
            <a:endParaRPr lang="en-US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@</a:t>
            </a:r>
            <a:r>
              <a:rPr lang="en-US" dirty="0" err="1"/>
              <a:t>elementalimpact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250454"/>
            <a:ext cx="550146" cy="550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953000"/>
            <a:ext cx="557784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76600" y="384268"/>
            <a:ext cx="5791200" cy="834932"/>
          </a:xfrm>
        </p:spPr>
        <p:txBody>
          <a:bodyPr>
            <a:normAutofit/>
          </a:bodyPr>
          <a:lstStyle/>
          <a:p>
            <a:pPr algn="ctr"/>
            <a:r>
              <a:rPr lang="en-US" sz="4600" dirty="0" smtClean="0"/>
              <a:t>Product Stewardship</a:t>
            </a:r>
            <a:endParaRPr lang="en-US" sz="4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209800"/>
            <a:ext cx="8305800" cy="4038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000" i="1" dirty="0" smtClean="0">
                <a:solidFill>
                  <a:srgbClr val="000000"/>
                </a:solidFill>
                <a:latin typeface="+mj-lt"/>
              </a:rPr>
              <a:t>Integrity </a:t>
            </a:r>
            <a:r>
              <a:rPr lang="en-US" sz="3000" i="1" dirty="0">
                <a:solidFill>
                  <a:srgbClr val="000000"/>
                </a:solidFill>
                <a:latin typeface="+mj-lt"/>
              </a:rPr>
              <a:t>throughout the entire </a:t>
            </a:r>
            <a:r>
              <a:rPr lang="en-US" sz="3000" i="1" dirty="0" smtClean="0">
                <a:solidFill>
                  <a:srgbClr val="000000"/>
                </a:solidFill>
                <a:latin typeface="+mj-lt"/>
              </a:rPr>
              <a:t>product </a:t>
            </a:r>
            <a:r>
              <a:rPr lang="en-US" sz="3000" i="1" dirty="0">
                <a:solidFill>
                  <a:srgbClr val="000000"/>
                </a:solidFill>
                <a:latin typeface="+mj-lt"/>
              </a:rPr>
              <a:t>life-cycle</a:t>
            </a:r>
            <a:r>
              <a:rPr lang="en-US" sz="2400" i="1" dirty="0">
                <a:solidFill>
                  <a:srgbClr val="000000"/>
                </a:solidFill>
                <a:latin typeface="+mj-lt"/>
              </a:rPr>
              <a:t> </a:t>
            </a:r>
            <a:endParaRPr lang="en-US" sz="2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700" dirty="0" smtClean="0">
                <a:latin typeface="+mj-lt"/>
              </a:rPr>
              <a:t>Engage the power of consumer demand</a:t>
            </a:r>
            <a:endParaRPr lang="en-US" sz="27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2700" dirty="0" smtClean="0">
                <a:latin typeface="+mj-lt"/>
              </a:rPr>
              <a:t>Work in partnership with supply chain</a:t>
            </a:r>
          </a:p>
          <a:p>
            <a:pPr>
              <a:lnSpc>
                <a:spcPct val="120000"/>
              </a:lnSpc>
            </a:pPr>
            <a:r>
              <a:rPr lang="en-US" sz="2700" dirty="0" smtClean="0">
                <a:latin typeface="+mj-lt"/>
              </a:rPr>
              <a:t>Focus: waste &amp; toxins generated within raw material production</a:t>
            </a:r>
          </a:p>
          <a:p>
            <a:pPr>
              <a:lnSpc>
                <a:spcPct val="120000"/>
              </a:lnSpc>
            </a:pPr>
            <a:r>
              <a:rPr lang="en-US" sz="2700" dirty="0" smtClean="0">
                <a:latin typeface="+mj-lt"/>
              </a:rPr>
              <a:t>Focus: product’s impact on end user</a:t>
            </a:r>
            <a:endParaRPr lang="en-US" sz="2700" dirty="0">
              <a:latin typeface="+mj-lt"/>
            </a:endParaRP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51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2800" y="384268"/>
            <a:ext cx="5715000" cy="8349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Water Use | Toxicity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267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i="1" dirty="0"/>
              <a:t>The Water Footprint: the new 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>sustainability </a:t>
            </a:r>
            <a:r>
              <a:rPr lang="en-US" sz="3200" i="1" dirty="0"/>
              <a:t>standard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+mj-lt"/>
              </a:rPr>
              <a:t>Water use </a:t>
            </a:r>
            <a:r>
              <a:rPr lang="en-US" sz="2800" dirty="0">
                <a:latin typeface="+mj-lt"/>
              </a:rPr>
              <a:t>and toxicity addressed </a:t>
            </a:r>
            <a:r>
              <a:rPr lang="en-US" sz="2800" dirty="0" smtClean="0">
                <a:latin typeface="+mj-lt"/>
              </a:rPr>
              <a:t>together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+mj-lt"/>
              </a:rPr>
              <a:t>Reduce “</a:t>
            </a:r>
            <a:r>
              <a:rPr lang="en-US" sz="2800" dirty="0">
                <a:latin typeface="+mj-lt"/>
              </a:rPr>
              <a:t>spent water” released into </a:t>
            </a:r>
            <a:r>
              <a:rPr lang="en-US" sz="2800" dirty="0" smtClean="0">
                <a:latin typeface="+mj-lt"/>
              </a:rPr>
              <a:t>sewer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latin typeface="+mj-lt"/>
              </a:rPr>
              <a:t>    systems | </a:t>
            </a:r>
            <a:r>
              <a:rPr lang="en-US" sz="2800" dirty="0">
                <a:latin typeface="+mj-lt"/>
              </a:rPr>
              <a:t>waterways </a:t>
            </a:r>
            <a:r>
              <a:rPr lang="en-US" sz="2800" dirty="0" smtClean="0">
                <a:latin typeface="+mj-lt"/>
              </a:rPr>
              <a:t>with </a:t>
            </a:r>
            <a:r>
              <a:rPr lang="en-US" sz="2800" dirty="0">
                <a:latin typeface="+mj-lt"/>
              </a:rPr>
              <a:t>toxic </a:t>
            </a:r>
            <a:r>
              <a:rPr lang="en-US" sz="2800" dirty="0" smtClean="0">
                <a:latin typeface="+mj-lt"/>
              </a:rPr>
              <a:t>chemicals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590800"/>
            <a:ext cx="1461135" cy="21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00400" y="384268"/>
            <a:ext cx="5943600" cy="834932"/>
          </a:xfrm>
        </p:spPr>
        <p:txBody>
          <a:bodyPr>
            <a:normAutofit/>
          </a:bodyPr>
          <a:lstStyle/>
          <a:p>
            <a:pPr algn="ctr"/>
            <a:r>
              <a:rPr lang="en-US" sz="4600" dirty="0" smtClean="0"/>
              <a:t>Recycling Refinement</a:t>
            </a:r>
            <a:endParaRPr lang="en-US" sz="4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1" y="2057400"/>
            <a:ext cx="8305799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+mj-lt"/>
              </a:rPr>
              <a:t>Moving beyond landfill diversion …</a:t>
            </a:r>
          </a:p>
          <a:p>
            <a:pPr>
              <a:lnSpc>
                <a:spcPct val="80000"/>
              </a:lnSpc>
              <a:buNone/>
            </a:pPr>
            <a:endParaRPr lang="en-US" sz="32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Recycling Integrity: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+mj-lt"/>
              </a:rPr>
              <a:t>Maintaining maximum Material Value </a:t>
            </a:r>
            <a:r>
              <a:rPr lang="en-US" sz="2800" i="1" dirty="0" smtClean="0">
                <a:latin typeface="+mj-lt"/>
              </a:rPr>
              <a:t>With Minimal Energy Expended</a:t>
            </a:r>
          </a:p>
          <a:p>
            <a:pPr>
              <a:lnSpc>
                <a:spcPct val="80000"/>
              </a:lnSpc>
              <a:buNone/>
            </a:pPr>
            <a:endParaRPr lang="en-US" sz="2000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n-US" sz="3200" b="1" dirty="0" smtClean="0">
                <a:latin typeface="+mj-lt"/>
              </a:rPr>
              <a:t>Contamination</a:t>
            </a:r>
            <a:r>
              <a:rPr lang="en-US" sz="3200" dirty="0" smtClean="0">
                <a:latin typeface="+mj-lt"/>
              </a:rPr>
              <a:t>: </a:t>
            </a:r>
          </a:p>
          <a:p>
            <a:pPr>
              <a:lnSpc>
                <a:spcPct val="80000"/>
              </a:lnSpc>
              <a:buNone/>
            </a:pPr>
            <a:r>
              <a:rPr lang="en-US" sz="2800" i="1" dirty="0" smtClean="0">
                <a:latin typeface="+mj-lt"/>
              </a:rPr>
              <a:t>an expensive trip to the landfill</a:t>
            </a:r>
          </a:p>
        </p:txBody>
      </p:sp>
    </p:spTree>
    <p:extLst>
      <p:ext uri="{BB962C8B-B14F-4D97-AF65-F5344CB8AC3E}">
        <p14:creationId xmlns:p14="http://schemas.microsoft.com/office/powerpoint/2010/main" val="539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243696"/>
            <a:ext cx="6248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Ei Recycling History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4196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000" b="1" dirty="0" smtClean="0">
                <a:latin typeface="+mj-lt"/>
              </a:rPr>
              <a:t>Ei’s Pioneering Role in Recycling</a:t>
            </a:r>
            <a:endParaRPr lang="en-US" sz="2900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700" b="1" dirty="0" smtClean="0">
                <a:latin typeface="+mj-lt"/>
              </a:rPr>
              <a:t>2009</a:t>
            </a:r>
            <a:r>
              <a:rPr lang="en-US" sz="2700" dirty="0" smtClean="0">
                <a:latin typeface="+mj-lt"/>
              </a:rPr>
              <a:t> – Launched the Zero Waste </a:t>
            </a:r>
            <a:r>
              <a:rPr lang="en-US" sz="2700" dirty="0" smtClean="0">
                <a:latin typeface="+mj-lt"/>
              </a:rPr>
              <a:t>Zones (ZWZ) </a:t>
            </a:r>
            <a:r>
              <a:rPr lang="en-US" sz="2700" dirty="0" smtClean="0">
                <a:latin typeface="+mj-lt"/>
              </a:rPr>
              <a:t>at an acclaimed press conference; established as THE national pioneer in commercial collection of food waste for compost. </a:t>
            </a:r>
          </a:p>
          <a:p>
            <a:pPr>
              <a:lnSpc>
                <a:spcPct val="110000"/>
              </a:lnSpc>
            </a:pPr>
            <a:r>
              <a:rPr lang="en-US" sz="2700" b="1" dirty="0" smtClean="0">
                <a:latin typeface="+mj-lt"/>
              </a:rPr>
              <a:t>2011</a:t>
            </a:r>
            <a:r>
              <a:rPr lang="en-US" sz="2700" dirty="0" smtClean="0">
                <a:latin typeface="+mj-lt"/>
              </a:rPr>
              <a:t> – Atlanta Airport (busiest airport in the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700" dirty="0">
                <a:latin typeface="+mj-lt"/>
              </a:rPr>
              <a:t> </a:t>
            </a:r>
            <a:r>
              <a:rPr lang="en-US" sz="2700" dirty="0" smtClean="0">
                <a:latin typeface="+mj-lt"/>
              </a:rPr>
              <a:t>    world!) became the first Sustainable Food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700" dirty="0">
                <a:latin typeface="+mj-lt"/>
              </a:rPr>
              <a:t> </a:t>
            </a:r>
            <a:r>
              <a:rPr lang="en-US" sz="2700" dirty="0" smtClean="0">
                <a:latin typeface="+mj-lt"/>
              </a:rPr>
              <a:t>   Court Initiative Pilot; followed by Simon Mall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700" dirty="0">
                <a:latin typeface="+mj-lt"/>
              </a:rPr>
              <a:t> </a:t>
            </a:r>
            <a:r>
              <a:rPr lang="en-US" sz="2700" dirty="0" smtClean="0">
                <a:latin typeface="+mj-lt"/>
              </a:rPr>
              <a:t>   Concord Mills &amp; the Georgia Dome</a:t>
            </a:r>
            <a:r>
              <a:rPr lang="en-US" sz="2700" i="1" dirty="0" smtClean="0">
                <a:latin typeface="+mj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1910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19400" y="243696"/>
            <a:ext cx="6248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Ei Recycling History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419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000" b="1" dirty="0" smtClean="0">
                <a:latin typeface="+mj-lt"/>
              </a:rPr>
              <a:t>Ei’s Pioneering Role in Recycling</a:t>
            </a:r>
            <a:endParaRPr lang="en-US" sz="2900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sz="2700" b="1" dirty="0" smtClean="0">
                <a:solidFill>
                  <a:schemeClr val="tx1"/>
                </a:solidFill>
                <a:latin typeface="+mj-lt"/>
              </a:rPr>
              <a:t>2012</a:t>
            </a:r>
            <a:r>
              <a:rPr lang="en-US" sz="2700" dirty="0" smtClean="0">
                <a:solidFill>
                  <a:schemeClr val="tx1"/>
                </a:solidFill>
                <a:latin typeface="+mj-lt"/>
              </a:rPr>
              <a:t> – Sold the ZWZ to the National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700" dirty="0">
                <a:latin typeface="+mj-lt"/>
              </a:rPr>
              <a:t> </a:t>
            </a:r>
            <a:r>
              <a:rPr lang="en-US" sz="2700" dirty="0" smtClean="0">
                <a:latin typeface="+mj-lt"/>
              </a:rPr>
              <a:t>   </a:t>
            </a:r>
            <a:r>
              <a:rPr lang="en-US" sz="2700" dirty="0" smtClean="0">
                <a:solidFill>
                  <a:schemeClr val="tx1"/>
                </a:solidFill>
                <a:latin typeface="+mj-lt"/>
              </a:rPr>
              <a:t>Restaurant Association.</a:t>
            </a:r>
          </a:p>
          <a:p>
            <a:pPr>
              <a:lnSpc>
                <a:spcPct val="110000"/>
              </a:lnSpc>
            </a:pPr>
            <a:r>
              <a:rPr lang="en-US" sz="2700" b="1" dirty="0" smtClean="0">
                <a:latin typeface="+mj-lt"/>
              </a:rPr>
              <a:t>2014</a:t>
            </a:r>
            <a:r>
              <a:rPr lang="en-US" sz="2700" dirty="0" smtClean="0">
                <a:latin typeface="+mj-lt"/>
              </a:rPr>
              <a:t> – Named NZWBC &amp; </a:t>
            </a:r>
            <a:r>
              <a:rPr lang="en-US" sz="2700" dirty="0" smtClean="0">
                <a:latin typeface="+mj-lt"/>
              </a:rPr>
              <a:t>USZWBC </a:t>
            </a:r>
            <a:r>
              <a:rPr lang="en-US" sz="2700" dirty="0" smtClean="0">
                <a:latin typeface="+mj-lt"/>
              </a:rPr>
              <a:t>Official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700" dirty="0">
                <a:latin typeface="+mj-lt"/>
              </a:rPr>
              <a:t> </a:t>
            </a:r>
            <a:r>
              <a:rPr lang="en-US" sz="2700" dirty="0" smtClean="0">
                <a:latin typeface="+mj-lt"/>
              </a:rPr>
              <a:t>   Media Partner.</a:t>
            </a:r>
          </a:p>
          <a:p>
            <a:pPr>
              <a:lnSpc>
                <a:spcPct val="110000"/>
              </a:lnSpc>
            </a:pPr>
            <a:r>
              <a:rPr lang="en-US" sz="2700" b="1" dirty="0" smtClean="0">
                <a:solidFill>
                  <a:schemeClr val="tx1"/>
                </a:solidFill>
                <a:latin typeface="+mj-lt"/>
              </a:rPr>
              <a:t>2016</a:t>
            </a:r>
            <a:r>
              <a:rPr lang="en-US" sz="2700" dirty="0" smtClean="0">
                <a:solidFill>
                  <a:schemeClr val="tx1"/>
                </a:solidFill>
                <a:latin typeface="+mj-lt"/>
              </a:rPr>
              <a:t> – Published </a:t>
            </a:r>
            <a:r>
              <a:rPr lang="en-US" sz="2700" i="1" dirty="0" smtClean="0">
                <a:solidFill>
                  <a:schemeClr val="tx1"/>
                </a:solidFill>
                <a:latin typeface="+mj-lt"/>
              </a:rPr>
              <a:t>A Recycling or Contamination Crisis? an article series</a:t>
            </a:r>
            <a:r>
              <a:rPr lang="en-US" sz="27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2555875"/>
            <a:ext cx="2286000" cy="16351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9245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 New Theme.thmx</Template>
  <TotalTime>32905</TotalTime>
  <Words>2217</Words>
  <Application>Microsoft Office PowerPoint</Application>
  <PresentationFormat>On-screen Show (4:3)</PresentationFormat>
  <Paragraphs>432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Arial</vt:lpstr>
      <vt:lpstr>Calibri</vt:lpstr>
      <vt:lpstr>Courier New</vt:lpstr>
      <vt:lpstr>Wingdings</vt:lpstr>
      <vt:lpstr>Ei New Theme</vt:lpstr>
      <vt:lpstr>Recycling: The Business Case December 8, 2016 Webinar     </vt:lpstr>
      <vt:lpstr>PowerPoint Presentation</vt:lpstr>
      <vt:lpstr>A Catalyst</vt:lpstr>
      <vt:lpstr>Platforms</vt:lpstr>
      <vt:lpstr>Product Stewardship</vt:lpstr>
      <vt:lpstr>Water Use | Toxicity</vt:lpstr>
      <vt:lpstr>Recycling Refinement</vt:lpstr>
      <vt:lpstr>Ei Recycling History</vt:lpstr>
      <vt:lpstr>Ei Recycling History</vt:lpstr>
      <vt:lpstr>Ei: Respected Media</vt:lpstr>
      <vt:lpstr>Contamination Crisis</vt:lpstr>
      <vt:lpstr>Contamination Crisis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Business Model</vt:lpstr>
      <vt:lpstr>Recycling Success Cases</vt:lpstr>
      <vt:lpstr>Recycling Success Cases</vt:lpstr>
      <vt:lpstr>Recycling Success Cases</vt:lpstr>
      <vt:lpstr>Recycling Success Cases</vt:lpstr>
      <vt:lpstr>Recycling Success Cases</vt:lpstr>
      <vt:lpstr>Recycling Success Cases</vt:lpstr>
      <vt:lpstr>Recycling Success Cases</vt:lpstr>
      <vt:lpstr>Recycling Success Cases</vt:lpstr>
      <vt:lpstr>Recycling Success Cases</vt:lpstr>
      <vt:lpstr>Recycling Success Cases</vt:lpstr>
      <vt:lpstr>Recycling Success Cases</vt:lpstr>
      <vt:lpstr>Recycling Success Cases</vt:lpstr>
      <vt:lpstr>Recycling Success Cases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WASTE ZONES Mobilizing an Industry to Make a Difference</dc:title>
  <dc:creator>Holly Elmore</dc:creator>
  <cp:lastModifiedBy>HollyElmore</cp:lastModifiedBy>
  <cp:revision>568</cp:revision>
  <dcterms:created xsi:type="dcterms:W3CDTF">2011-04-21T14:58:41Z</dcterms:created>
  <dcterms:modified xsi:type="dcterms:W3CDTF">2016-12-08T15:04:07Z</dcterms:modified>
</cp:coreProperties>
</file>