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Default Extension="pdf" ContentType="application/pdf"/>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Lst>
  <p:notesMasterIdLst>
    <p:notesMasterId r:id="rId63"/>
  </p:notesMasterIdLst>
  <p:handoutMasterIdLst>
    <p:handoutMasterId r:id="rId64"/>
  </p:handoutMasterIdLst>
  <p:sldIdLst>
    <p:sldId id="304" r:id="rId3"/>
    <p:sldId id="260" r:id="rId4"/>
    <p:sldId id="259" r:id="rId5"/>
    <p:sldId id="263" r:id="rId6"/>
    <p:sldId id="261" r:id="rId7"/>
    <p:sldId id="262" r:id="rId8"/>
    <p:sldId id="268" r:id="rId9"/>
    <p:sldId id="265" r:id="rId10"/>
    <p:sldId id="329" r:id="rId11"/>
    <p:sldId id="330" r:id="rId12"/>
    <p:sldId id="331" r:id="rId13"/>
    <p:sldId id="333" r:id="rId14"/>
    <p:sldId id="334" r:id="rId15"/>
    <p:sldId id="335" r:id="rId16"/>
    <p:sldId id="336" r:id="rId17"/>
    <p:sldId id="337" r:id="rId18"/>
    <p:sldId id="272" r:id="rId19"/>
    <p:sldId id="326" r:id="rId20"/>
    <p:sldId id="266" r:id="rId21"/>
    <p:sldId id="267" r:id="rId22"/>
    <p:sldId id="270" r:id="rId23"/>
    <p:sldId id="271" r:id="rId24"/>
    <p:sldId id="273" r:id="rId25"/>
    <p:sldId id="274" r:id="rId26"/>
    <p:sldId id="275"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302" r:id="rId41"/>
    <p:sldId id="303" r:id="rId42"/>
    <p:sldId id="292" r:id="rId43"/>
    <p:sldId id="311" r:id="rId44"/>
    <p:sldId id="312" r:id="rId45"/>
    <p:sldId id="313" r:id="rId46"/>
    <p:sldId id="316" r:id="rId47"/>
    <p:sldId id="314" r:id="rId48"/>
    <p:sldId id="317" r:id="rId49"/>
    <p:sldId id="293" r:id="rId50"/>
    <p:sldId id="294" r:id="rId51"/>
    <p:sldId id="306" r:id="rId52"/>
    <p:sldId id="296" r:id="rId53"/>
    <p:sldId id="297" r:id="rId54"/>
    <p:sldId id="299" r:id="rId55"/>
    <p:sldId id="308" r:id="rId56"/>
    <p:sldId id="322" r:id="rId57"/>
    <p:sldId id="323" r:id="rId58"/>
    <p:sldId id="324" r:id="rId59"/>
    <p:sldId id="325" r:id="rId60"/>
    <p:sldId id="338" r:id="rId61"/>
    <p:sldId id="309"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206E59"/>
    <a:srgbClr val="10503B"/>
    <a:srgbClr val="155C46"/>
    <a:srgbClr val="006C01"/>
    <a:srgbClr val="008040"/>
    <a:srgbClr val="2988B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801" autoAdjust="0"/>
  </p:normalViewPr>
  <p:slideViewPr>
    <p:cSldViewPr snapToGrid="0" snapToObjects="1">
      <p:cViewPr varScale="1">
        <p:scale>
          <a:sx n="39" d="100"/>
          <a:sy n="39" d="100"/>
        </p:scale>
        <p:origin x="-1243" y="-6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8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925C18-DB64-9D4E-88E1-282B27C0AD87}" type="datetimeFigureOut">
              <a:rPr lang="en-US" smtClean="0"/>
              <a:pPr/>
              <a:t>1/24/2011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EED0BA-A745-D74E-AE78-B57787759932}"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976BC8-6C6E-5943-B5E1-968C81B4938E}" type="datetimeFigureOut">
              <a:rPr lang="en-US" smtClean="0"/>
              <a:pPr/>
              <a:t>1/24/2011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7818AB-6C9F-5142-BCBA-F1D657A3655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
        <p:nvSpPr>
          <p:cNvPr id="36868" name="Slide Number Placeholder 3"/>
          <p:cNvSpPr>
            <a:spLocks noGrp="1"/>
          </p:cNvSpPr>
          <p:nvPr>
            <p:ph type="sldNum" sz="quarter" idx="5"/>
          </p:nvPr>
        </p:nvSpPr>
        <p:spPr>
          <a:noFill/>
        </p:spPr>
        <p:txBody>
          <a:bodyPr/>
          <a:lstStyle/>
          <a:p>
            <a:fld id="{3CB650C7-B9B2-9B4C-9FC5-7428E2C02FAD}" type="slidenum">
              <a:rPr lang="en-US"/>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B13B1-340A-394C-9BBC-D3F4F5663D81}" type="slidenum">
              <a:rPr lang="en-US"/>
              <a:pPr/>
              <a:t>12</a:t>
            </a:fld>
            <a:endParaRPr lang="en-US"/>
          </a:p>
        </p:txBody>
      </p:sp>
      <p:sp>
        <p:nvSpPr>
          <p:cNvPr id="193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3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sz="1000">
                <a:latin typeface="Times New Roman" charset="0"/>
              </a:rPr>
              <a:t>In the 1860s, the largest manufacturer of billiard balls in the US offered a $10,000 prize to anyone who could make artificial billiard balls.  They were worried that at the rate African elephants were being killed, the supply of ivory would soon end.  The firm wanted a product with properties similar to ivory, yet derived from a more abundant material.  John Wesley Hyatt, a young printer in Albany, NY, began experimenting.  He made balls of wood pulp, cloth, and paper bound together with adhesives such as shellac and various resins, compressed into a sphere under high temperature and pressure.  He patented the ball in 1865 but it was unsuccessful as it did not have the same hardness and feel as the ivory balls. </a:t>
            </a:r>
          </a:p>
          <a:p>
            <a:r>
              <a:rPr lang="en-US" sz="1000">
                <a:latin typeface="Times New Roman" charset="0"/>
              </a:rPr>
              <a:t>He and his brother Isaiah Smitth Hyatt began experimenting with the cellulose nitrate.  They coated the balls with almost pure gun cotton. Didn’t have a long life as a billiard ball.  The plastic, cellulose nitrate, is more popularly known as gun cotton, a mild explosive. Not a good material for pool balls.  </a:t>
            </a:r>
          </a:p>
          <a:p>
            <a:r>
              <a:rPr lang="en-US" sz="1000">
                <a:latin typeface="Times New Roman" charset="0"/>
              </a:rPr>
              <a:t>Hyatt wrote: “Consequently a lighted cigar applied would at once result in a serious flame and occasionally the violent contact of the balls would produce a mild explosion like a percussion guncap.  We had a letter from a billiard saloon proprietor in Colorado, mentioning this fact and saying that he did not care so much about it but that instantly every man in the room pulled a gun.” </a:t>
            </a:r>
          </a:p>
          <a:p>
            <a:r>
              <a:rPr lang="en-US" sz="1000">
                <a:latin typeface="Times New Roman" charset="0"/>
              </a:rPr>
              <a:t>The Hyatt brothers knew of work done by Parkes making a cellulose nitrate dough.  They learned that what Parkes had considered a minor additive – camphor oil (obtained from the laurel tree on the island of Formosa) was actually a key solvent in producing a more workable, stable material.  Isaiah named the new compound “celluloid,” for “cellulose-like.”  Because it could be remelted and used over again, celluloid was the first thermoplastic material.</a:t>
            </a:r>
          </a:p>
          <a:p>
            <a:r>
              <a:rPr lang="en-US" sz="1000">
                <a:latin typeface="Times New Roman" charset="0"/>
              </a:rPr>
              <a:t>In the 1870s, the Hyatts started the Albany Billiard Ball Company and the Albany Dental Plate Company, which later they combined to form the Celluloid Mfg Company. Flammability was a problem. The Dental Plate Co was plagued by occasional reports of exploding dentures by cigar smokers.</a:t>
            </a:r>
          </a:p>
          <a:p>
            <a:endParaRPr lang="en-US" sz="1000">
              <a:latin typeface="Times New Roman" charset="0"/>
            </a:endParaRPr>
          </a:p>
          <a:p>
            <a:endParaRPr lang="en-US" sz="100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C5CDB7-B10F-844B-AE7B-12F133D0D480}" type="slidenum">
              <a:rPr lang="en-US"/>
              <a:pPr/>
              <a:t>13</a:t>
            </a:fld>
            <a:endParaRPr lang="en-US"/>
          </a:p>
        </p:txBody>
      </p:sp>
      <p:sp>
        <p:nvSpPr>
          <p:cNvPr id="1955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55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Casein is an early plastics made from either milk curds or skimmed milk (protein-based).  Developed in Germany at the end of the 19th Century. The enzyme rennet was used to precipitate casein out of skimmed milk; the  casein was ground to a powder, mixed with water, then, when absorbed, fed into an extruder; the extruded rods could be sliced into button blanks, pen barrels etc or used for molding sheet.  It was used to make a wide variety of buttons in various colors and finishes.  Fish scales were added to produce the pearlized effect found in many casein buttons.  Still used today to make the more expensive buttons.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BCDA5C-FE9E-CF43-B240-899896E82231}" type="slidenum">
              <a:rPr lang="en-US"/>
              <a:pPr/>
              <a:t>14</a:t>
            </a:fld>
            <a:endParaRPr lang="en-US"/>
          </a:p>
        </p:txBody>
      </p:sp>
      <p:sp>
        <p:nvSpPr>
          <p:cNvPr id="1976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7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latin typeface="Times New Roman" charset="0"/>
              </a:rPr>
              <a:t>In 1884, Frenchman Comte Hilaire de Chardonnet patented artificial silk.  He first used fibers from the bark of the mulberry tree but later used cotton, which was cheaper and more abundant.  Caused sensation at the 1889 Paris Exhibition, garnered the Grand Prix.  At first, commercially successful, however, Chardonnet silk was very flammable.  Joke at time: ideal present for a mother-in-law – box of matches and a dress of Chardonnet silk.  French government banned the production of Chardonnet silk in France.</a:t>
            </a:r>
          </a:p>
          <a:p>
            <a:endParaRPr lang="en-US">
              <a:latin typeface="Times New Roman" charset="0"/>
            </a:endParaRPr>
          </a:p>
          <a:p>
            <a:pPr>
              <a:spcAft>
                <a:spcPts val="1500"/>
              </a:spcAft>
            </a:pPr>
            <a:r>
              <a:rPr lang="en-US">
                <a:latin typeface="Times New Roman" charset="0"/>
              </a:rPr>
              <a:t>By the early 1920's there were two types of sheer stockings on the market for ladies to choose: silk and artificial silk.   The manufacturers thought that the word "Artificial was not very appealing, so they held a competition for a new name with a prize of $1,000.  10,000 entries. Didn’t like them.   The committee decided to choose the word rayon taken from the French for  </a:t>
            </a:r>
            <a:r>
              <a:rPr lang="en-US" i="1">
                <a:latin typeface="Times New Roman" charset="0"/>
              </a:rPr>
              <a:t>"rays of light.”  From</a:t>
            </a:r>
            <a:r>
              <a:rPr lang="en-US">
                <a:latin typeface="Times New Roman" charset="0"/>
              </a:rPr>
              <a:t> 1924, </a:t>
            </a:r>
            <a:r>
              <a:rPr lang="en-US" i="1">
                <a:latin typeface="Times New Roman" charset="0"/>
              </a:rPr>
              <a:t>"Artificial Silk"</a:t>
            </a:r>
            <a:r>
              <a:rPr lang="en-US">
                <a:latin typeface="Times New Roman" charset="0"/>
              </a:rPr>
              <a:t> was known as Rayon.  </a:t>
            </a:r>
          </a:p>
          <a:p>
            <a:r>
              <a:rPr lang="en-US">
                <a:latin typeface="Times New Roman" charset="0"/>
              </a:rPr>
              <a:t>For the very first time you could see ladies legs. Hosiery became more of a fashion accessory than ever before.  Growing market.  </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6F5E03-287A-254F-AD7A-F1BA2EC210B1}" type="slidenum">
              <a:rPr lang="en-US"/>
              <a:pPr/>
              <a:t>15</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n-US" sz="1000" dirty="0">
                <a:latin typeface="Times New Roman" charset="0"/>
              </a:rPr>
              <a:t>In the 1910s Henry Ford experimented with using agricultural materials in his automobiles. Ford was partly motivated by a desire to find nonfood applications for agricultural surpluses. He tried out many agricultural crops, including wheat.  Eventually he focused on soybeans, and in the 1920s began promoting soybean products at every opportunity. He recruited Robert Boyer, a young chemist, to lead the research. In the following few years, uses were found for soy oil in automobile paints and enamels, in rubber substitutes, and in the production of glycerol for shock absorbers. Viscous solutions of soy protein were extruded to form fibers for upholstery cloth. But Ford’s special interest was in converting soy meal into plastics.</a:t>
            </a:r>
          </a:p>
          <a:p>
            <a:r>
              <a:rPr lang="en-US" sz="1000" dirty="0">
                <a:latin typeface="Times New Roman" charset="0"/>
              </a:rPr>
              <a:t>Soy meal plastics were used in glove-box doors, gear-shift knobs, horn buttons, accelerator pedals, distributor heads, interior trim, steering wheels, and dashboard panels. Finally Ford gave the go-ahead to produce a completely prototype "plastic car," including an entire plastic body. Ford exhibited the prototype with great fanfare in 1941.</a:t>
            </a:r>
          </a:p>
          <a:p>
            <a:r>
              <a:rPr lang="en-US" sz="1000" dirty="0">
                <a:latin typeface="Times New Roman" charset="0"/>
              </a:rPr>
              <a:t>Observing that Ford’s plastic was molded from soybeans and other crops, including wheat, hemp, and flax, dozens of newspapers speculated on what large-scale plastic production could mean to the economy of their communities.</a:t>
            </a:r>
          </a:p>
          <a:p>
            <a:pPr>
              <a:spcAft>
                <a:spcPts val="1600"/>
              </a:spcAft>
            </a:pPr>
            <a:r>
              <a:rPr lang="en-US" sz="1000" i="1" dirty="0">
                <a:latin typeface="Times New Roman" charset="0"/>
              </a:rPr>
              <a:t>The Tampa </a:t>
            </a:r>
            <a:r>
              <a:rPr lang="en-US" sz="1000" dirty="0">
                <a:latin typeface="Times New Roman" charset="0"/>
              </a:rPr>
              <a:t>(Florida) </a:t>
            </a:r>
            <a:r>
              <a:rPr lang="en-US" sz="1000" i="1" dirty="0">
                <a:latin typeface="Times New Roman" charset="0"/>
              </a:rPr>
              <a:t>Times</a:t>
            </a:r>
            <a:r>
              <a:rPr lang="en-US" sz="1000" dirty="0">
                <a:latin typeface="Times New Roman" charset="0"/>
              </a:rPr>
              <a:t> happily observed "many of the products that Ford plans to put into automobiles are produced in Florida…including sugar cane, beeswax, </a:t>
            </a:r>
            <a:r>
              <a:rPr lang="en-US" sz="1000" dirty="0" err="1">
                <a:latin typeface="Times New Roman" charset="0"/>
              </a:rPr>
              <a:t>tung</a:t>
            </a:r>
            <a:r>
              <a:rPr lang="en-US" sz="1000" dirty="0">
                <a:latin typeface="Times New Roman" charset="0"/>
              </a:rPr>
              <a:t> oil, pine pitch, jute and ramie." </a:t>
            </a:r>
            <a:r>
              <a:rPr lang="en-US" sz="1000" i="1" dirty="0">
                <a:latin typeface="Times New Roman" charset="0"/>
              </a:rPr>
              <a:t>The Tacoma </a:t>
            </a:r>
            <a:r>
              <a:rPr lang="en-US" sz="1000" dirty="0">
                <a:latin typeface="Times New Roman" charset="0"/>
              </a:rPr>
              <a:t>(Washington)</a:t>
            </a:r>
            <a:r>
              <a:rPr lang="en-US" sz="1000" i="1" dirty="0">
                <a:latin typeface="Times New Roman" charset="0"/>
              </a:rPr>
              <a:t> Sunday Ledger and News Tribune</a:t>
            </a:r>
            <a:r>
              <a:rPr lang="en-US" sz="1000" dirty="0">
                <a:latin typeface="Times New Roman" charset="0"/>
              </a:rPr>
              <a:t> hoped for the Northwest’s sake that a process might soon be found to turn sawdust into plastic. </a:t>
            </a:r>
            <a:r>
              <a:rPr lang="en-US" sz="1000" i="1" dirty="0">
                <a:latin typeface="Times New Roman" charset="0"/>
              </a:rPr>
              <a:t>The Elmira </a:t>
            </a:r>
            <a:r>
              <a:rPr lang="en-US" sz="1000" dirty="0">
                <a:latin typeface="Times New Roman" charset="0"/>
              </a:rPr>
              <a:t>(New York)</a:t>
            </a:r>
            <a:r>
              <a:rPr lang="en-US" sz="1000" i="1" dirty="0">
                <a:latin typeface="Times New Roman" charset="0"/>
              </a:rPr>
              <a:t> Star Gazette</a:t>
            </a:r>
            <a:r>
              <a:rPr lang="en-US" sz="1000" dirty="0">
                <a:latin typeface="Times New Roman" charset="0"/>
              </a:rPr>
              <a:t> longed for the day when casein, a milk derivative, might find its way into cars.</a:t>
            </a:r>
          </a:p>
          <a:p>
            <a:pPr>
              <a:spcAft>
                <a:spcPts val="1600"/>
              </a:spcAft>
            </a:pPr>
            <a:r>
              <a:rPr lang="en-US" sz="1000" dirty="0">
                <a:latin typeface="Times New Roman" charset="0"/>
              </a:rPr>
              <a:t>Jokes appeared in many editorials. </a:t>
            </a:r>
            <a:r>
              <a:rPr lang="en-US" sz="1000" i="1" dirty="0">
                <a:latin typeface="Times New Roman" charset="0"/>
              </a:rPr>
              <a:t>The Cleveland Press</a:t>
            </a:r>
            <a:r>
              <a:rPr lang="en-US" sz="1000" dirty="0">
                <a:latin typeface="Times New Roman" charset="0"/>
              </a:rPr>
              <a:t> wondered why Ford did not strengthen his plastic by adding spinach.  Another popular joke: A man could eat his car and have it too.</a:t>
            </a:r>
          </a:p>
          <a:p>
            <a:r>
              <a:rPr lang="en-US" sz="1000" dirty="0">
                <a:latin typeface="Times New Roman" charset="0"/>
              </a:rPr>
              <a:t>late 1940s – crude oil drops to &gt;$1/barrel</a:t>
            </a:r>
          </a:p>
          <a:p>
            <a:r>
              <a:rPr lang="en-US" sz="1000" dirty="0">
                <a:latin typeface="Times New Roman" charset="0"/>
              </a:rPr>
              <a:t>by 1975 – no ethanol in our fuel tanks and bioplastics virtually disappear</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DD0755-0F1D-B446-811D-F16E2F6B733B}" type="slidenum">
              <a:rPr lang="en-US"/>
              <a:pPr/>
              <a:t>16</a:t>
            </a:fld>
            <a:endParaRPr lang="en-US"/>
          </a:p>
        </p:txBody>
      </p:sp>
      <p:sp>
        <p:nvSpPr>
          <p:cNvPr id="201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1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In the 1946 movie, It’s a Wonderful Life, there’s a scene in which Jimmy Stewart in on the phone with his brother, who excitedly proclaims he is going to be rich because he is on the ground floor of the next major industry, soybean-derived plastics!</a:t>
            </a:r>
          </a:p>
          <a:p>
            <a:endParaRPr lang="en-US"/>
          </a:p>
          <a:p>
            <a:r>
              <a:rPr lang="en-US">
                <a:latin typeface="Times New Roman" charset="0"/>
              </a:rPr>
              <a:t>Fast forward 21 years to the 1967 movie, The Graduate, in which Dustin Hoffman receives career advice from Mr. McGuire, a family friend.  The response is one word, “plastics” and everyone who watches knows he means fossil-fuel-based plastics.  </a:t>
            </a:r>
          </a:p>
          <a:p>
            <a:endParaRPr lang="en-US"/>
          </a:p>
          <a:p>
            <a:r>
              <a:rPr lang="en-US"/>
              <a:t>In a quarter century, the carbohydrate economy had virtually disappeared, a victim of low crude oil prices and rapid advances in making an ever-wider variety of low-cost products from crude oil.</a:t>
            </a:r>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FC854CF-FBBD-D14E-B71A-CE9D7D3936BE}" type="slidenum">
              <a:rPr lang="en-US"/>
              <a:pPr/>
              <a:t>17</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r>
              <a:rPr lang="en-US">
                <a:latin typeface="Arial" charset="0"/>
                <a:ea typeface="ＭＳ Ｐゴシック" charset="-128"/>
                <a:cs typeface="ＭＳ Ｐゴシック" charset="-128"/>
              </a:rPr>
              <a:t>USDA federal biobased product preferred purchasing program (fb4p)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98E6FA-9E10-2847-83DB-9052BE2EF970}" type="slidenum">
              <a:rPr lang="en-US"/>
              <a:pPr/>
              <a:t>18</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r>
              <a:rPr lang="en-US" dirty="0" smtClean="0"/>
              <a:t>Another </a:t>
            </a:r>
            <a:r>
              <a:rPr lang="en-US" dirty="0"/>
              <a:t>important ASTM standard for </a:t>
            </a:r>
            <a:r>
              <a:rPr lang="en-US" dirty="0" err="1"/>
              <a:t>bioproducts</a:t>
            </a:r>
            <a:r>
              <a:rPr lang="en-US" dirty="0"/>
              <a:t> is 6400.  Not mentioned in the USDA’s procurement program.</a:t>
            </a:r>
          </a:p>
          <a:p>
            <a:endParaRPr lang="en-US" dirty="0"/>
          </a:p>
          <a:p>
            <a:r>
              <a:rPr lang="en-US" dirty="0"/>
              <a:t>Congress had 3 goals in mind in creating a </a:t>
            </a:r>
            <a:r>
              <a:rPr lang="en-US" dirty="0" err="1"/>
              <a:t>biobased</a:t>
            </a:r>
            <a:r>
              <a:rPr lang="en-US" dirty="0"/>
              <a:t> procurement program : (1) improve demand for </a:t>
            </a:r>
            <a:r>
              <a:rPr lang="en-US" dirty="0" err="1"/>
              <a:t>biobased</a:t>
            </a:r>
            <a:r>
              <a:rPr lang="en-US" dirty="0"/>
              <a:t> products, (2) spur development in rural communities, and (3) enhance the Nation’s energy security.  Recycling, composting, reaching zero waste not one of them.  Neither was improving marine environments.  Our goals are wider.  </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0BA99366-3084-1E43-90D9-F2149C87748B}" type="slidenum">
              <a:rPr lang="en-US"/>
              <a:pPr/>
              <a:t>19</a:t>
            </a:fld>
            <a:endParaRPr lang="en-US"/>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19D7B5F6-071A-624E-A325-EB4091C82EA2}" type="slidenum">
              <a:rPr lang="en-US"/>
              <a:pPr/>
              <a:t>20</a:t>
            </a:fld>
            <a:endParaRPr lang="en-US"/>
          </a:p>
        </p:txBody>
      </p:sp>
      <p:sp>
        <p:nvSpPr>
          <p:cNvPr id="57347" name="Rectangle 2"/>
          <p:cNvSpPr>
            <a:spLocks noGrp="1" noRot="1" noChangeAspect="1" noChangeArrowheads="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31E3804A-F666-6D4E-A5C5-A5FC7C72B4DD}" type="slidenum">
              <a:rPr lang="en-US"/>
              <a:pPr/>
              <a:t>21</a:t>
            </a:fld>
            <a:endParaRPr lang="en-US"/>
          </a:p>
        </p:txBody>
      </p:sp>
      <p:sp>
        <p:nvSpPr>
          <p:cNvPr id="63491" name="Rectangle 2"/>
          <p:cNvSpPr>
            <a:spLocks noGrp="1" noRot="1" noChangeAspect="1" noChangeArrowheads="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a:latin typeface="Arial" charset="0"/>
                <a:ea typeface="ＭＳ Ｐゴシック" charset="-128"/>
                <a:cs typeface="ＭＳ Ｐゴシック" charset="-128"/>
              </a:rPr>
              <a:t>64% of yard trimmings composted in 2007</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77CA48A3-A45D-894E-B9BA-4ABA5F522C22}" type="slidenum">
              <a:rPr lang="en-US"/>
              <a:pPr/>
              <a:t>3</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r>
              <a:rPr lang="en-US">
                <a:latin typeface="Arial" charset="0"/>
                <a:ea typeface="ＭＳ Ｐゴシック" charset="-128"/>
                <a:cs typeface="ＭＳ Ｐゴシック" charset="-128"/>
              </a:rPr>
              <a:t>What’s so bad about fossil fuel-based plastics?  Lots.</a:t>
            </a:r>
          </a:p>
          <a:p>
            <a:endParaRPr lang="en-US">
              <a:latin typeface="Arial" charset="0"/>
              <a:ea typeface="ＭＳ Ｐゴシック" charset="-128"/>
              <a:cs typeface="ＭＳ Ｐゴシック" charset="-128"/>
            </a:endParaRPr>
          </a:p>
          <a:p>
            <a:endParaRPr lang="en-US">
              <a:latin typeface="Arial"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CEC253EF-66FD-0D43-B79B-C39934C21F3C}" type="slidenum">
              <a:rPr lang="en-US"/>
              <a:pPr/>
              <a:t>22</a:t>
            </a:fld>
            <a:endParaRPr lang="en-US"/>
          </a:p>
        </p:txBody>
      </p:sp>
      <p:sp>
        <p:nvSpPr>
          <p:cNvPr id="65539" name="Rectangle 2"/>
          <p:cNvSpPr>
            <a:spLocks noGrp="1" noRot="1" noChangeAspect="1" noChangeArrowheads="1"/>
          </p:cNvSpPr>
          <p:nvPr>
            <p:ph type="sldImg"/>
          </p:nvPr>
        </p:nvSpPr>
        <p:spPr>
          <a:xfrm>
            <a:off x="1143000" y="685800"/>
            <a:ext cx="4573588" cy="3429000"/>
          </a:xfrm>
          <a:solidFill>
            <a:srgbClr val="FFFFFF"/>
          </a:solidFill>
          <a:ln/>
        </p:spPr>
      </p:sp>
      <p:sp>
        <p:nvSpPr>
          <p:cNvPr id="65540" name="Rectangle 3"/>
          <p:cNvSpPr>
            <a:spLocks noGrp="1" noChangeArrowheads="1"/>
          </p:cNvSpPr>
          <p:nvPr>
            <p:ph type="body" idx="1"/>
          </p:nvPr>
        </p:nvSpPr>
        <p:spPr>
          <a:xfrm>
            <a:off x="990600" y="4572000"/>
            <a:ext cx="5029200" cy="4114800"/>
          </a:xfrm>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67318C73-6900-BD42-83D1-C7DC8FFB8A42}" type="slidenum">
              <a:rPr lang="en-US"/>
              <a:pPr/>
              <a:t>23</a:t>
            </a:fld>
            <a:endParaRPr lang="en-US"/>
          </a:p>
        </p:txBody>
      </p:sp>
      <p:sp>
        <p:nvSpPr>
          <p:cNvPr id="69635" name="Rectangle 2"/>
          <p:cNvSpPr>
            <a:spLocks noGrp="1" noRot="1" noChangeAspect="1" noChangeArrowheads="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589870F2-3BEB-EE4A-989F-62AA2773C795}" type="slidenum">
              <a:rPr lang="en-US"/>
              <a:pPr/>
              <a:t>24</a:t>
            </a:fld>
            <a:endParaRPr lang="en-US"/>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4A358E1B-B417-3B47-A785-A34B6C0C19A1}" type="slidenum">
              <a:rPr lang="en-US"/>
              <a:pPr/>
              <a:t>25</a:t>
            </a:fld>
            <a:endParaRPr lang="en-US"/>
          </a:p>
        </p:txBody>
      </p:sp>
      <p:sp>
        <p:nvSpPr>
          <p:cNvPr id="73731" name="Rectangle 2"/>
          <p:cNvSpPr>
            <a:spLocks noGrp="1" noRot="1" noChangeAspect="1" noChangeArrowheads="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A54573C0-3865-3542-A0CB-CFE254935BDB}" type="slidenum">
              <a:rPr lang="en-US"/>
              <a:pPr/>
              <a:t>26</a:t>
            </a:fld>
            <a:endParaRPr lang="en-US"/>
          </a:p>
        </p:txBody>
      </p:sp>
      <p:sp>
        <p:nvSpPr>
          <p:cNvPr id="77827" name="Rectangle 2"/>
          <p:cNvSpPr>
            <a:spLocks noGrp="1" noRot="1" noChangeAspect="1" noChangeArrowheads="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1F97153-F4E0-1945-93D4-ECDE8E72F300}" type="slidenum">
              <a:rPr lang="en-US"/>
              <a:pPr/>
              <a:t>27</a:t>
            </a:fld>
            <a:endParaRPr lang="en-US"/>
          </a:p>
        </p:txBody>
      </p:sp>
      <p:sp>
        <p:nvSpPr>
          <p:cNvPr id="79875" name="Rectangle 2"/>
          <p:cNvSpPr>
            <a:spLocks noGrp="1" noRot="1" noChangeAspect="1" noChangeArrowheads="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24DE4C50-E804-124A-8F0D-606204641B78}" type="slidenum">
              <a:rPr lang="en-US"/>
              <a:pPr/>
              <a:t>28</a:t>
            </a:fld>
            <a:endParaRPr lang="en-US"/>
          </a:p>
        </p:txBody>
      </p:sp>
      <p:sp>
        <p:nvSpPr>
          <p:cNvPr id="81923" name="Rectangle 2"/>
          <p:cNvSpPr>
            <a:spLocks noGrp="1" noRot="1" noChangeAspect="1" noChangeArrowheads="1"/>
          </p:cNvSpPr>
          <p:nvPr>
            <p:ph type="sldImg"/>
          </p:nvPr>
        </p:nvSpPr>
        <p:spPr>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r>
              <a:rPr lang="en-US">
                <a:latin typeface="Arial" charset="0"/>
                <a:ea typeface="ＭＳ Ｐゴシック" charset="-128"/>
                <a:cs typeface="ＭＳ Ｐゴシック" charset="-128"/>
              </a:rPr>
              <a:t>According to the USDA, in 2009, 93% of soy, 93% of cotton, and 86% of corn grown in the U.S. were GMO. </a:t>
            </a:r>
          </a:p>
          <a:p>
            <a:r>
              <a:rPr lang="en-US">
                <a:latin typeface="Arial" charset="0"/>
                <a:ea typeface="ＭＳ Ｐゴシック" charset="-128"/>
                <a:cs typeface="ＭＳ Ｐゴシック" charset="-128"/>
              </a:rPr>
              <a:t>Profusion of GM crops make it difficult to directly source non-GM crops for industrial production.  A GM-offset program to support non-GM crop production can help address these concerns.</a:t>
            </a:r>
          </a:p>
        </p:txBody>
      </p:sp>
      <p:sp>
        <p:nvSpPr>
          <p:cNvPr id="88068" name="Slide Number Placeholder 3"/>
          <p:cNvSpPr>
            <a:spLocks noGrp="1"/>
          </p:cNvSpPr>
          <p:nvPr>
            <p:ph type="sldNum" sz="quarter" idx="5"/>
          </p:nvPr>
        </p:nvSpPr>
        <p:spPr>
          <a:noFill/>
        </p:spPr>
        <p:txBody>
          <a:bodyPr/>
          <a:lstStyle/>
          <a:p>
            <a:fld id="{9EFA93EA-24D8-7245-BBBB-B2EE3919A16C}" type="slidenum">
              <a:rPr lang="en-US"/>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B7A83F0A-5EFD-CB4B-88FB-A488B775849D}" type="slidenum">
              <a:rPr lang="en-US"/>
              <a:pPr/>
              <a:t>34</a:t>
            </a:fld>
            <a:endParaRPr lang="en-US"/>
          </a:p>
        </p:txBody>
      </p:sp>
      <p:sp>
        <p:nvSpPr>
          <p:cNvPr id="9011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2304" tIns="46152" rIns="92304" bIns="46152" anchor="b">
            <a:prstTxWarp prst="textNoShape">
              <a:avLst/>
            </a:prstTxWarp>
          </a:bodyPr>
          <a:lstStyle/>
          <a:p>
            <a:pPr algn="r" defTabSz="922338"/>
            <a:fld id="{ECA1882A-A4D1-8F48-888D-208F6CE84B8B}" type="slidenum">
              <a:rPr lang="en-US" sz="1200">
                <a:latin typeface="Georgia" charset="0"/>
              </a:rPr>
              <a:pPr algn="r" defTabSz="922338"/>
              <a:t>34</a:t>
            </a:fld>
            <a:endParaRPr lang="en-US" sz="1200">
              <a:latin typeface="Georgia" charset="0"/>
            </a:endParaRPr>
          </a:p>
        </p:txBody>
      </p:sp>
      <p:sp>
        <p:nvSpPr>
          <p:cNvPr id="90116" name="Rectangle 2"/>
          <p:cNvSpPr>
            <a:spLocks noGrp="1" noRot="1" noChangeAspect="1" noChangeArrowheads="1" noTextEdit="1"/>
          </p:cNvSpPr>
          <p:nvPr>
            <p:ph type="sldImg"/>
          </p:nvPr>
        </p:nvSpPr>
        <p:spPr>
          <a:solidFill>
            <a:srgbClr val="FFFFFF"/>
          </a:solidFill>
          <a:ln/>
        </p:spPr>
      </p:sp>
      <p:sp>
        <p:nvSpPr>
          <p:cNvPr id="90117" name="Rectangle 3"/>
          <p:cNvSpPr>
            <a:spLocks noGrp="1" noChangeArrowheads="1"/>
          </p:cNvSpPr>
          <p:nvPr>
            <p:ph type="body" idx="1"/>
          </p:nvPr>
        </p:nvSpPr>
        <p:spPr>
          <a:solidFill>
            <a:srgbClr val="FFFFFF"/>
          </a:solidFill>
          <a:ln>
            <a:solidFill>
              <a:srgbClr val="000000"/>
            </a:solidFill>
          </a:ln>
        </p:spPr>
        <p:txBody>
          <a:bodyPr lIns="92304" tIns="46152" rIns="92304" bIns="46152"/>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24B470FA-06E5-044B-A152-5D4DCACF13F8}" type="slidenum">
              <a:rPr lang="en-US"/>
              <a:pPr/>
              <a:t>35</a:t>
            </a:fld>
            <a:endParaRPr lang="en-US"/>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1600" b="1">
                <a:latin typeface="Tahoma" charset="0"/>
                <a:ea typeface="ＭＳ Ｐゴシック" charset="-128"/>
                <a:cs typeface="ＭＳ Ｐゴシック" charset="-128"/>
              </a:rPr>
              <a:t>The Sustainable Biomaterials Collaborative is a network of organizations working together to spur the introduction and use of biomaterials that are sustainable from cradle to cradle.</a:t>
            </a:r>
          </a:p>
          <a:p>
            <a:pPr>
              <a:spcBef>
                <a:spcPct val="0"/>
              </a:spcBef>
            </a:pPr>
            <a:endParaRPr lang="en-US" sz="1600" b="1">
              <a:latin typeface="Tahoma" charset="0"/>
              <a:ea typeface="ＭＳ Ｐゴシック" charset="-128"/>
              <a:cs typeface="ＭＳ Ｐゴシック" charset="-128"/>
            </a:endParaRPr>
          </a:p>
          <a:p>
            <a:pPr>
              <a:spcBef>
                <a:spcPct val="0"/>
              </a:spcBef>
            </a:pPr>
            <a:r>
              <a:rPr lang="en-US" sz="1600" b="1">
                <a:latin typeface="Tahoma" charset="0"/>
                <a:ea typeface="ＭＳ Ｐゴシック" charset="-128"/>
                <a:cs typeface="ＭＳ Ｐゴシック" charset="-128"/>
              </a:rPr>
              <a:t>The Collaborative seeks to</a:t>
            </a:r>
          </a:p>
          <a:p>
            <a:pPr>
              <a:spcBef>
                <a:spcPct val="0"/>
              </a:spcBef>
            </a:pPr>
            <a:r>
              <a:rPr lang="en-US" sz="1600" b="1">
                <a:latin typeface="Tahoma" charset="0"/>
                <a:ea typeface="ＭＳ Ｐゴシック" charset="-128"/>
                <a:cs typeface="ＭＳ Ｐゴシック" charset="-128"/>
              </a:rPr>
              <a:t>advance the development and diffusion of sustainable biomaterials by creating sustainability guidelines,</a:t>
            </a:r>
          </a:p>
          <a:p>
            <a:pPr>
              <a:spcBef>
                <a:spcPct val="0"/>
              </a:spcBef>
            </a:pPr>
            <a:r>
              <a:rPr lang="en-US" sz="1600" b="1">
                <a:latin typeface="Tahoma" charset="0"/>
                <a:ea typeface="ＭＳ Ｐゴシック" charset="-128"/>
                <a:cs typeface="ＭＳ Ｐゴシック" charset="-128"/>
              </a:rPr>
              <a:t>engaging markets, and promoting policy initiatives.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35A56A3-A5B1-8944-B10E-D89F70609A39}" type="slidenum">
              <a:rPr lang="en-US"/>
              <a:pPr/>
              <a:t>5</a:t>
            </a:fld>
            <a:endParaRPr lang="en-US"/>
          </a:p>
        </p:txBody>
      </p:sp>
      <p:sp>
        <p:nvSpPr>
          <p:cNvPr id="45059" name="Rectangle 1026"/>
          <p:cNvSpPr>
            <a:spLocks noGrp="1" noRot="1" noChangeAspect="1" noChangeArrowheads="1"/>
          </p:cNvSpPr>
          <p:nvPr>
            <p:ph type="sldImg"/>
          </p:nvPr>
        </p:nvSpPr>
        <p:spPr>
          <a:solidFill>
            <a:srgbClr val="FFFFFF"/>
          </a:solidFill>
          <a:ln/>
        </p:spPr>
      </p:sp>
      <p:sp>
        <p:nvSpPr>
          <p:cNvPr id="45060"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In 2007, 6.8% recycled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7C433FED-4A48-D147-80EC-D1A665FB9AF0}" type="slidenum">
              <a:rPr lang="en-US"/>
              <a:pPr/>
              <a:t>36</a:t>
            </a:fld>
            <a:endParaRPr lang="en-US"/>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r>
              <a:rPr lang="en-US">
                <a:latin typeface="Arial" charset="0"/>
                <a:ea typeface="ＭＳ Ｐゴシック" charset="-128"/>
                <a:cs typeface="ＭＳ Ｐゴシック" charset="-128"/>
              </a:rPr>
              <a:t>1 company is “looking at sourcing byproduct of French fry industry (much of which is used for animal feed) so as not to have impact on food crops”</a:t>
            </a:r>
          </a:p>
          <a:p>
            <a:endParaRPr lang="en-US">
              <a:latin typeface="Arial" charset="0"/>
              <a:ea typeface="ＭＳ Ｐゴシック" charset="-128"/>
              <a:cs typeface="ＭＳ Ｐゴシック" charset="-128"/>
            </a:endParaRPr>
          </a:p>
          <a:p>
            <a:r>
              <a:rPr lang="en-US">
                <a:latin typeface="Arial" charset="0"/>
                <a:ea typeface="ＭＳ Ｐゴシック" charset="-128"/>
                <a:cs typeface="ＭＳ Ｐゴシック" charset="-128"/>
              </a:rPr>
              <a:t>PBS--1,4-butanediol (a petrochemical) and succinic acid (a product of fermenting sugar cane or corn)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We are not just interested in biomaterials that are sourced from renewable crops or trees.  We want feedstocks to be sustainably grown and harvested.  We want products without hazardous inputs and impacts, and that are healthy and safe for the environment during use.  We also want products designed for recycling or composting and we want the infrastructure built to enable this.</a:t>
            </a:r>
          </a:p>
          <a:p>
            <a:endParaRPr lang="en-US">
              <a:latin typeface="Times New Roman" charset="0"/>
              <a:ea typeface="ＭＳ Ｐゴシック" charset="-128"/>
              <a:cs typeface="ＭＳ Ｐゴシック" charset="-128"/>
            </a:endParaRPr>
          </a:p>
          <a:p>
            <a:r>
              <a:rPr lang="en-US">
                <a:latin typeface="Arial" charset="0"/>
                <a:ea typeface="ＭＳ Ｐゴシック" charset="-128"/>
                <a:cs typeface="ＭＳ Ｐゴシック" charset="-128"/>
              </a:rPr>
              <a:t>Sustainably grown feedstocks</a:t>
            </a:r>
          </a:p>
          <a:p>
            <a:r>
              <a:rPr lang="en-US">
                <a:latin typeface="Arial" charset="0"/>
                <a:ea typeface="ＭＳ Ｐゴシック" charset="-128"/>
                <a:cs typeface="ＭＳ Ｐゴシック" charset="-128"/>
              </a:rPr>
              <a:t>No hazardous inputs and impacts during production</a:t>
            </a:r>
          </a:p>
          <a:p>
            <a:r>
              <a:rPr lang="en-US">
                <a:latin typeface="Arial" charset="0"/>
                <a:ea typeface="ＭＳ Ｐゴシック" charset="-128"/>
                <a:cs typeface="ＭＳ Ｐゴシック" charset="-128"/>
              </a:rPr>
              <a:t>Healthy and safe during use</a:t>
            </a:r>
          </a:p>
          <a:p>
            <a:r>
              <a:rPr lang="en-US">
                <a:latin typeface="Arial" charset="0"/>
                <a:ea typeface="ＭＳ Ｐゴシック" charset="-128"/>
                <a:cs typeface="ＭＳ Ｐゴシック" charset="-128"/>
              </a:rPr>
              <a:t>Recyclable or compostable </a:t>
            </a:r>
            <a:r>
              <a:rPr lang="en-US" u="sng">
                <a:latin typeface="Arial" charset="0"/>
                <a:ea typeface="ＭＳ Ｐゴシック" charset="-128"/>
                <a:cs typeface="ＭＳ Ｐゴシック" charset="-128"/>
              </a:rPr>
              <a:t>and</a:t>
            </a:r>
            <a:r>
              <a:rPr lang="en-US">
                <a:latin typeface="Arial" charset="0"/>
                <a:ea typeface="ＭＳ Ｐゴシック" charset="-128"/>
                <a:cs typeface="ＭＳ Ｐゴシック" charset="-128"/>
              </a:rPr>
              <a:t> actually recycled and composted</a:t>
            </a:r>
          </a:p>
          <a:p>
            <a:endParaRPr lang="en-US">
              <a:latin typeface="Times New Roman" charset="0"/>
              <a:ea typeface="ＭＳ Ｐゴシック" charset="-128"/>
              <a:cs typeface="ＭＳ Ｐゴシック" charset="-128"/>
            </a:endParaRPr>
          </a:p>
          <a:p>
            <a:endParaRPr lang="en-US">
              <a:latin typeface="Arial" charset="0"/>
              <a:ea typeface="ＭＳ Ｐゴシック" charset="-128"/>
              <a:cs typeface="ＭＳ Ｐゴシック" charset="-128"/>
            </a:endParaRPr>
          </a:p>
        </p:txBody>
      </p:sp>
      <p:sp>
        <p:nvSpPr>
          <p:cNvPr id="97284" name="Slide Number Placeholder 3"/>
          <p:cNvSpPr>
            <a:spLocks noGrp="1"/>
          </p:cNvSpPr>
          <p:nvPr>
            <p:ph type="sldNum" sz="quarter" idx="5"/>
          </p:nvPr>
        </p:nvSpPr>
        <p:spPr>
          <a:noFill/>
        </p:spPr>
        <p:txBody>
          <a:bodyPr/>
          <a:lstStyle/>
          <a:p>
            <a:fld id="{05CBEB35-2E4A-1742-866C-5F46BCC2C7CB}" type="slidenum">
              <a:rPr lang="en-US"/>
              <a:pPr/>
              <a:t>38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sz="1600" b="1">
              <a:latin typeface="Tahoma" charset="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solidFill>
            <a:srgbClr val="FFFFFF"/>
          </a:solidFill>
          <a:ln/>
        </p:spPr>
      </p:sp>
      <p:sp>
        <p:nvSpPr>
          <p:cNvPr id="1034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sz="1600" b="1">
              <a:latin typeface="Tahoma" charset="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a:lstStyle/>
          <a:p>
            <a:fld id="{FCBF8516-44E3-1D4A-80BE-EF2D231E7DA9}" type="slidenum">
              <a:rPr lang="en-US"/>
              <a:pPr/>
              <a:t>42</a:t>
            </a:fld>
            <a:endParaRPr lang="en-US"/>
          </a:p>
        </p:txBody>
      </p:sp>
      <p:sp>
        <p:nvSpPr>
          <p:cNvPr id="71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defTabSz="922338"/>
            <a:fld id="{A376FB2F-21AD-1A4B-89A9-6A843E5A2049}" type="slidenum">
              <a:rPr lang="en-US" sz="1200">
                <a:latin typeface="Calibri" charset="0"/>
              </a:rPr>
              <a:pPr algn="r" defTabSz="922338"/>
              <a:t>42</a:t>
            </a:fld>
            <a:endParaRPr lang="en-US" sz="1200">
              <a:latin typeface="Calibri" charset="0"/>
            </a:endParaRPr>
          </a:p>
        </p:txBody>
      </p:sp>
      <p:sp>
        <p:nvSpPr>
          <p:cNvPr id="7168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1685"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a:spcBef>
                <a:spcPct val="0"/>
              </a:spcBef>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a:lstStyle/>
          <a:p>
            <a:fld id="{BBBD0DC0-EFEC-FE44-BE34-8B1F85EDC016}" type="slidenum">
              <a:rPr lang="en-US"/>
              <a:pPr/>
              <a:t>43</a:t>
            </a:fld>
            <a:endParaRPr lang="en-US"/>
          </a:p>
        </p:txBody>
      </p:sp>
      <p:sp>
        <p:nvSpPr>
          <p:cNvPr id="73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defTabSz="922338"/>
            <a:fld id="{B04A46AF-FB6A-7548-AC38-96848A09E28C}" type="slidenum">
              <a:rPr lang="en-US" sz="1200">
                <a:latin typeface="Calibri" charset="0"/>
              </a:rPr>
              <a:pPr algn="r" defTabSz="922338"/>
              <a:t>43</a:t>
            </a:fld>
            <a:endParaRPr lang="en-US" sz="1200">
              <a:latin typeface="Calibri" charset="0"/>
            </a:endParaRPr>
          </a:p>
        </p:txBody>
      </p:sp>
      <p:sp>
        <p:nvSpPr>
          <p:cNvPr id="73732" name="Rectangle 1026"/>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3733" name="Rectangle 1027"/>
          <p:cNvSpPr>
            <a:spLocks noGrp="1" noChangeArrowheads="1"/>
          </p:cNvSpPr>
          <p:nvPr>
            <p:ph type="body" idx="1"/>
          </p:nvPr>
        </p:nvSpPr>
        <p:spPr bwMode="auto">
          <a:solidFill>
            <a:srgbClr val="FFFFFF"/>
          </a:solidFill>
          <a:ln>
            <a:solidFill>
              <a:srgbClr val="000000"/>
            </a:solidFill>
            <a:miter lim="800000"/>
            <a:headEnd/>
            <a:tailEnd/>
          </a:ln>
        </p:spPr>
        <p:txBody>
          <a:bodyPr/>
          <a:lstStyle/>
          <a:p>
            <a:pPr>
              <a:spcBef>
                <a:spcPct val="0"/>
              </a:spcBef>
            </a:pP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a:lstStyle/>
          <a:p>
            <a:fld id="{FC20BCC1-0373-C249-BB5A-B30D455A59F7}" type="slidenum">
              <a:rPr lang="en-US"/>
              <a:pPr/>
              <a:t>44</a:t>
            </a:fld>
            <a:endParaRPr lang="en-US"/>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a:lstStyle/>
          <a:p>
            <a:r>
              <a:rPr lang="en-US"/>
              <a:t>General average</a:t>
            </a:r>
          </a:p>
          <a:p>
            <a:endParaRPr lang="en-US"/>
          </a:p>
          <a:p>
            <a:r>
              <a:rPr lang="en-US"/>
              <a:t>Acre--  Not trying to create false incentives to overproduce on the land</a:t>
            </a:r>
          </a:p>
          <a:p>
            <a:endParaRPr lang="en-US"/>
          </a:p>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ln>
            <a:miter lim="800000"/>
            <a:headEnd/>
            <a:tailEnd/>
          </a:ln>
        </p:spPr>
        <p:txBody>
          <a:bodyPr/>
          <a:lstStyle/>
          <a:p>
            <a:fld id="{F355C168-9B7C-5047-8522-4275AA6E88E3}" type="slidenum">
              <a:rPr lang="en-US"/>
              <a:pPr/>
              <a:t>45</a:t>
            </a:fld>
            <a:endParaRPr lang="en-US"/>
          </a:p>
        </p:txBody>
      </p:sp>
      <p:sp>
        <p:nvSpPr>
          <p:cNvPr id="81923"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81924" name="Notes Placeholder 2"/>
          <p:cNvSpPr>
            <a:spLocks noGrp="1"/>
          </p:cNvSpPr>
          <p:nvPr>
            <p:ph type="body" idx="1"/>
          </p:nvPr>
        </p:nvSpPr>
        <p:spPr bwMode="auto">
          <a:solidFill>
            <a:srgbClr val="FFFFFF"/>
          </a:solidFill>
          <a:ln>
            <a:solidFill>
              <a:srgbClr val="000000"/>
            </a:solidFill>
            <a:miter lim="800000"/>
            <a:headEnd/>
            <a:tailEnd/>
          </a:ln>
        </p:spPr>
        <p:txBody>
          <a:bodyPr/>
          <a:lstStyle/>
          <a:p>
            <a:pPr>
              <a:spcBef>
                <a:spcPct val="0"/>
              </a:spcBef>
            </a:pPr>
            <a:endParaRPr lang="en-US"/>
          </a:p>
        </p:txBody>
      </p:sp>
      <p:sp>
        <p:nvSpPr>
          <p:cNvPr id="8192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48FB6A1-ED6F-A14C-9F50-F3A27903B197}" type="slidenum">
              <a:rPr lang="en-US" sz="1200">
                <a:latin typeface="Calibri" charset="0"/>
              </a:rPr>
              <a:pPr algn="r"/>
              <a:t>45</a:t>
            </a:fld>
            <a:endParaRPr lang="en-US" sz="1200">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ln>
            <a:miter lim="800000"/>
            <a:headEnd/>
            <a:tailEnd/>
          </a:ln>
        </p:spPr>
        <p:txBody>
          <a:bodyPr/>
          <a:lstStyle/>
          <a:p>
            <a:fld id="{C1D394A1-3A35-984A-AF6D-E3400B8A8EA8}" type="slidenum">
              <a:rPr lang="en-US"/>
              <a:pPr/>
              <a:t>46</a:t>
            </a:fld>
            <a:endParaRPr lang="en-US"/>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8" name="Rectangle 3"/>
          <p:cNvSpPr>
            <a:spLocks noGrp="1" noChangeArrowheads="1"/>
          </p:cNvSpPr>
          <p:nvPr>
            <p:ph type="body" idx="1"/>
          </p:nvPr>
        </p:nvSpPr>
        <p:spPr bwMode="auto">
          <a:noFill/>
        </p:spPr>
        <p:txBody>
          <a:bodyPr/>
          <a:lstStyle/>
          <a:p>
            <a:r>
              <a:rPr lang="en-US"/>
              <a:t>Working Landscapes Certificates program was created by the Institute for Agriculture and Trade Policy (IATP) in 2006.  Since 2008, IATP and Green Harvest Technologies (GHT) have collaborated to build the program into its present form. Green Harvest is responsible for WLC sales and contracting, while IATP is responsible for farmer outreach and WLC criteria development and verification. Interested companies buy WLCs from GHT, which contracts in the spring with farmers. IATP and GHT set prices ($60/acre in 2010).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72C2BD11-68A6-754D-AFB0-89957126B487}" type="slidenum">
              <a:rPr lang="en-US"/>
              <a:pPr/>
              <a:t>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r>
              <a:rPr lang="en-US" dirty="0">
                <a:latin typeface="Arial" charset="0"/>
                <a:ea typeface="ＭＳ Ｐゴシック" charset="-128"/>
                <a:cs typeface="ＭＳ Ｐゴシック" charset="-128"/>
              </a:rPr>
              <a:t>Soft drink containers, </a:t>
            </a:r>
            <a:r>
              <a:rPr lang="en-US" dirty="0" smtClean="0">
                <a:latin typeface="Arial" charset="0"/>
                <a:ea typeface="ＭＳ Ｐゴシック" charset="-128"/>
                <a:cs typeface="ＭＳ Ｐゴシック" charset="-128"/>
              </a:rPr>
              <a:t>36.6% </a:t>
            </a:r>
            <a:r>
              <a:rPr lang="en-US" dirty="0">
                <a:latin typeface="Arial" charset="0"/>
                <a:ea typeface="ＭＳ Ｐゴシック" charset="-128"/>
                <a:cs typeface="ＭＳ Ｐゴシック" charset="-128"/>
              </a:rPr>
              <a:t>recycling rate</a:t>
            </a:r>
          </a:p>
          <a:p>
            <a:pPr>
              <a:spcAft>
                <a:spcPts val="2000"/>
              </a:spcAft>
            </a:pPr>
            <a:endParaRPr lang="en-US" dirty="0">
              <a:latin typeface="Arial" charset="0"/>
              <a:ea typeface="ＭＳ Ｐゴシック" charset="-128"/>
              <a:cs typeface="ＭＳ Ｐゴシック" charset="-128"/>
            </a:endParaRPr>
          </a:p>
          <a:p>
            <a:pPr>
              <a:spcAft>
                <a:spcPts val="2000"/>
              </a:spcAft>
            </a:pPr>
            <a:r>
              <a:rPr lang="en-US" dirty="0">
                <a:latin typeface="Arial" charset="0"/>
                <a:ea typeface="ＭＳ Ｐゴシック" charset="-128"/>
                <a:cs typeface="ＭＳ Ｐゴシック" charset="-128"/>
              </a:rPr>
              <a:t>HDPE milk bottles, </a:t>
            </a:r>
            <a:r>
              <a:rPr lang="en-US" dirty="0" smtClean="0">
                <a:latin typeface="Arial" charset="0"/>
                <a:ea typeface="ＭＳ Ｐゴシック" charset="-128"/>
                <a:cs typeface="ＭＳ Ｐゴシック" charset="-128"/>
              </a:rPr>
              <a:t>28% </a:t>
            </a:r>
            <a:r>
              <a:rPr lang="en-US" dirty="0">
                <a:latin typeface="Arial" charset="0"/>
                <a:ea typeface="ＭＳ Ｐゴシック" charset="-128"/>
                <a:cs typeface="ＭＳ Ｐゴシック" charset="-128"/>
              </a:rPr>
              <a:t>recycling rate</a:t>
            </a:r>
          </a:p>
          <a:p>
            <a:pPr>
              <a:spcAft>
                <a:spcPts val="2000"/>
              </a:spcAft>
            </a:pPr>
            <a:endParaRPr lang="en-US" dirty="0">
              <a:latin typeface="Arial" charset="0"/>
              <a:ea typeface="ＭＳ Ｐゴシック" charset="-128"/>
              <a:cs typeface="ＭＳ Ｐゴシック" charset="-128"/>
            </a:endParaRPr>
          </a:p>
          <a:p>
            <a:pPr>
              <a:spcAft>
                <a:spcPts val="2000"/>
              </a:spcAft>
            </a:pPr>
            <a:r>
              <a:rPr lang="en-US" dirty="0">
                <a:latin typeface="Arial" charset="0"/>
                <a:ea typeface="ＭＳ Ｐゴシック" charset="-128"/>
                <a:cs typeface="ＭＳ Ｐゴシック" charset="-128"/>
              </a:rPr>
              <a:t>Other containers,  14.1%</a:t>
            </a:r>
          </a:p>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ln>
            <a:miter lim="800000"/>
            <a:headEnd/>
            <a:tailEnd/>
          </a:ln>
        </p:spPr>
        <p:txBody>
          <a:bodyPr/>
          <a:lstStyle/>
          <a:p>
            <a:fld id="{DE988970-D103-0D4A-B6F8-44C536E980F5}" type="slidenum">
              <a:rPr lang="en-US"/>
              <a:pPr/>
              <a:t>47</a:t>
            </a:fld>
            <a:endParaRPr lang="en-US"/>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2" name="Rectangle 3"/>
          <p:cNvSpPr>
            <a:spLocks noGrp="1" noChangeArrowheads="1"/>
          </p:cNvSpPr>
          <p:nvPr>
            <p:ph type="body" idx="1"/>
          </p:nvPr>
        </p:nvSpPr>
        <p:spPr bwMode="auto">
          <a:noFill/>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pPr eaLnBrk="1" hangingPunct="1">
              <a:spcBef>
                <a:spcPct val="0"/>
              </a:spcBef>
            </a:pPr>
            <a:r>
              <a:rPr lang="en-US">
                <a:latin typeface="Arial" charset="0"/>
                <a:ea typeface="ＭＳ Ｐゴシック" charset="-128"/>
                <a:cs typeface="ＭＳ Ｐゴシック" charset="-128"/>
              </a:rPr>
              <a:t>Purchasers are looking for sustainable products, especially those that are environmentally-conscoius</a:t>
            </a:r>
          </a:p>
          <a:p>
            <a:pPr eaLnBrk="1" hangingPunct="1">
              <a:spcBef>
                <a:spcPct val="0"/>
              </a:spcBef>
            </a:pPr>
            <a:r>
              <a:rPr lang="en-US">
                <a:latin typeface="Arial" charset="0"/>
                <a:ea typeface="ＭＳ Ｐゴシック" charset="-128"/>
                <a:cs typeface="ＭＳ Ｐゴシック" charset="-128"/>
              </a:rPr>
              <a:t>Initial focus was to develop a road map and best practices for sustainability  </a:t>
            </a:r>
            <a:r>
              <a:rPr lang="en-US">
                <a:latin typeface="Arial" charset="0"/>
                <a:ea typeface="ＭＳ Ｐゴシック" charset="-128"/>
                <a:cs typeface="ＭＳ Ｐゴシック" charset="-128"/>
                <a:sym typeface="Wingdings" charset="2"/>
              </a:rPr>
              <a:t> birth of Guidelines</a:t>
            </a:r>
          </a:p>
          <a:p>
            <a:pPr eaLnBrk="1" hangingPunct="1">
              <a:spcBef>
                <a:spcPct val="0"/>
              </a:spcBef>
            </a:pPr>
            <a:r>
              <a:rPr lang="en-US">
                <a:latin typeface="Arial" charset="0"/>
                <a:ea typeface="ＭＳ Ｐゴシック" charset="-128"/>
                <a:cs typeface="ＭＳ Ｐゴシック" charset="-128"/>
                <a:sym typeface="Wingdings" charset="2"/>
              </a:rPr>
              <a:t>From the guidelines, need for wise purchasing decisions  BioSpecs (will be making a series of, the current one focuses on biobased food service ware; which = cutlery, cups, bowls, plates, napkins, trays, deli carry out, etc)</a:t>
            </a:r>
            <a:endParaRPr lang="en-US">
              <a:latin typeface="Arial" charset="0"/>
              <a:ea typeface="ＭＳ Ｐゴシック" charset="-128"/>
              <a:cs typeface="ＭＳ Ｐゴシック" charset="-128"/>
            </a:endParaRPr>
          </a:p>
        </p:txBody>
      </p:sp>
      <p:sp>
        <p:nvSpPr>
          <p:cNvPr id="105476" name="Slide Number Placeholder 3"/>
          <p:cNvSpPr>
            <a:spLocks noGrp="1"/>
          </p:cNvSpPr>
          <p:nvPr>
            <p:ph type="sldNum" sz="quarter" idx="5"/>
          </p:nvPr>
        </p:nvSpPr>
        <p:spPr>
          <a:noFill/>
        </p:spPr>
        <p:txBody>
          <a:bodyPr/>
          <a:lstStyle/>
          <a:p>
            <a:fld id="{070A007C-1651-5A41-AF11-0F99F34D146A}" type="slidenum">
              <a:rPr lang="en-US"/>
              <a:pPr/>
              <a:t>48</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pPr eaLnBrk="1" hangingPunct="1">
              <a:spcBef>
                <a:spcPct val="0"/>
              </a:spcBef>
            </a:pPr>
            <a:r>
              <a:rPr lang="en-US">
                <a:latin typeface="Arial" charset="0"/>
                <a:ea typeface="ＭＳ Ｐゴシック" charset="-128"/>
                <a:cs typeface="ＭＳ Ｐゴシック" charset="-128"/>
              </a:rPr>
              <a:t>Designed like an ecolabel, but isn’t one</a:t>
            </a:r>
          </a:p>
        </p:txBody>
      </p:sp>
      <p:sp>
        <p:nvSpPr>
          <p:cNvPr id="107524" name="Slide Number Placeholder 3"/>
          <p:cNvSpPr>
            <a:spLocks noGrp="1"/>
          </p:cNvSpPr>
          <p:nvPr>
            <p:ph type="sldNum" sz="quarter" idx="5"/>
          </p:nvPr>
        </p:nvSpPr>
        <p:spPr>
          <a:noFill/>
        </p:spPr>
        <p:txBody>
          <a:bodyPr/>
          <a:lstStyle/>
          <a:p>
            <a:fld id="{6A937179-0351-4743-8F65-8971E1D532C7}" type="slidenum">
              <a:rPr lang="en-US"/>
              <a:pPr/>
              <a:t>49</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pPr eaLnBrk="1" hangingPunct="1">
              <a:spcBef>
                <a:spcPct val="0"/>
              </a:spcBef>
              <a:buFontTx/>
              <a:buChar char="•"/>
            </a:pPr>
            <a:r>
              <a:rPr lang="en-US">
                <a:latin typeface="Arial" charset="0"/>
                <a:ea typeface="ＭＳ Ｐゴシック" charset="-128"/>
                <a:cs typeface="ＭＳ Ｐゴシック" charset="-128"/>
              </a:rPr>
              <a:t> Using life cycle thinking to define sustainability</a:t>
            </a:r>
          </a:p>
          <a:p>
            <a:pPr eaLnBrk="1" hangingPunct="1">
              <a:spcBef>
                <a:spcPct val="0"/>
              </a:spcBef>
              <a:buFontTx/>
              <a:buChar char="•"/>
            </a:pPr>
            <a:r>
              <a:rPr lang="en-US">
                <a:latin typeface="Arial" charset="0"/>
                <a:ea typeface="ＭＳ Ｐゴシック" charset="-128"/>
                <a:cs typeface="ＭＳ Ｐゴシック" charset="-128"/>
              </a:rPr>
              <a:t> Criteria are based off of a market survey performed 2 years ago: 22 companies and 42 products surveyed</a:t>
            </a:r>
          </a:p>
          <a:p>
            <a:pPr eaLnBrk="1" hangingPunct="1">
              <a:spcBef>
                <a:spcPct val="0"/>
              </a:spcBef>
              <a:buFontTx/>
              <a:buChar char="•"/>
            </a:pPr>
            <a:r>
              <a:rPr lang="en-US">
                <a:latin typeface="Arial" charset="0"/>
                <a:ea typeface="ＭＳ Ｐゴシック" charset="-128"/>
                <a:cs typeface="ＭＳ Ｐゴシック" charset="-128"/>
              </a:rPr>
              <a:t> By performing market survey, and creating criteria that are achievable by current market, we feel we can drive the market to sustainability (otherwise companies would give up on and refuse to be part of it)</a:t>
            </a:r>
          </a:p>
          <a:p>
            <a:pPr eaLnBrk="1" hangingPunct="1">
              <a:spcBef>
                <a:spcPct val="0"/>
              </a:spcBef>
              <a:buFontTx/>
              <a:buChar char="•"/>
            </a:pPr>
            <a:endParaRPr lang="en-US">
              <a:latin typeface="Arial" charset="0"/>
              <a:ea typeface="ＭＳ Ｐゴシック" charset="-128"/>
              <a:cs typeface="ＭＳ Ｐゴシック" charset="-128"/>
            </a:endParaRPr>
          </a:p>
        </p:txBody>
      </p:sp>
      <p:sp>
        <p:nvSpPr>
          <p:cNvPr id="114692" name="Slide Number Placeholder 3"/>
          <p:cNvSpPr>
            <a:spLocks noGrp="1"/>
          </p:cNvSpPr>
          <p:nvPr>
            <p:ph type="sldNum" sz="quarter" idx="5"/>
          </p:nvPr>
        </p:nvSpPr>
        <p:spPr>
          <a:noFill/>
        </p:spPr>
        <p:txBody>
          <a:bodyPr/>
          <a:lstStyle/>
          <a:p>
            <a:fld id="{F7F41C38-4A50-B04C-8BC9-AD65C39D6C42}" type="slidenum">
              <a:rPr lang="en-US"/>
              <a:pPr/>
              <a:t>53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a:lstStyle/>
          <a:p>
            <a:fld id="{E00AA81A-FA37-874D-A6B2-D67FC40184F0}" type="slidenum">
              <a:rPr lang="en-US"/>
              <a:pPr/>
              <a:t>54</a:t>
            </a:fld>
            <a:endParaRPr lang="en-US"/>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a:lstStyle/>
          <a:p>
            <a:pPr marL="227013" indent="-227013" eaLnBrk="1" hangingPunct="1"/>
            <a:endParaRPr lang="en-US" dirty="0" smtClean="0"/>
          </a:p>
          <a:p>
            <a:pPr marL="227013" indent="-227013" eaLnBrk="1" hangingPunct="1"/>
            <a:endParaRPr lang="en-US" dirty="0"/>
          </a:p>
          <a:p>
            <a:pPr marL="227013" indent="-227013" eaLnBrk="1" hangingPunct="1">
              <a:buFontTx/>
              <a:buAutoNum type="arabicPeriod"/>
            </a:pP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F267B3-4DC1-F74E-834A-8ECAADF222E6}" type="slidenum">
              <a:rPr lang="en-US"/>
              <a:pPr/>
              <a:t>55</a:t>
            </a:fld>
            <a:endParaRPr lang="en-US"/>
          </a:p>
        </p:txBody>
      </p:sp>
      <p:sp>
        <p:nvSpPr>
          <p:cNvPr id="8376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37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BCB97B-EC32-7F4D-A811-ADE9BDC911D4}" type="slidenum">
              <a:rPr lang="en-US"/>
              <a:pPr/>
              <a:t>56</a:t>
            </a:fld>
            <a:endParaRPr lang="en-US"/>
          </a:p>
        </p:txBody>
      </p:sp>
      <p:sp>
        <p:nvSpPr>
          <p:cNvPr id="7905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90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9064A-1806-214B-8CB4-D384902ED0C6}" type="slidenum">
              <a:rPr lang="en-US"/>
              <a:pPr/>
              <a:t>57</a:t>
            </a:fld>
            <a:endParaRPr lang="en-US"/>
          </a:p>
        </p:txBody>
      </p:sp>
      <p:sp>
        <p:nvSpPr>
          <p:cNvPr id="7843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843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5A84D5-814C-A74A-90E3-7A24CA3C8A8B}" type="slidenum">
              <a:rPr lang="en-US"/>
              <a:pPr/>
              <a:t>58</a:t>
            </a:fld>
            <a:endParaRPr lang="en-US"/>
          </a:p>
        </p:txBody>
      </p:sp>
      <p:sp>
        <p:nvSpPr>
          <p:cNvPr id="823298" name="Rectangle 2"/>
          <p:cNvSpPr>
            <a:spLocks noGrp="1" noChangeArrowheads="1"/>
          </p:cNvSpPr>
          <p:nvPr>
            <p:ph type="body" idx="1"/>
          </p:nvPr>
        </p:nvSpPr>
        <p:spPr bwMode="auto">
          <a:xfrm>
            <a:off x="990600" y="4572000"/>
            <a:ext cx="5029200" cy="4114800"/>
          </a:xfrm>
          <a:prstGeom prst="rect">
            <a:avLst/>
          </a:prstGeom>
          <a:noFill/>
          <a:ln w="12700">
            <a:miter lim="800000"/>
            <a:headEnd/>
            <a:tailEnd/>
          </a:ln>
        </p:spPr>
        <p:txBody>
          <a:bodyPr lIns="90488" tIns="44450" rIns="90488" bIns="44450">
            <a:prstTxWarp prst="textNoShape">
              <a:avLst/>
            </a:prstTxWarp>
          </a:bodyPr>
          <a:lstStyle/>
          <a:p>
            <a:r>
              <a:rPr lang="en-US"/>
              <a:t>By 2030, we’d need to reduce US ghg by 3.5 gigatons to return to 1990 levels.</a:t>
            </a:r>
          </a:p>
          <a:p>
            <a:endParaRPr lang="en-US"/>
          </a:p>
          <a:p>
            <a:endParaRPr lang="en-US" sz="900" i="1">
              <a:latin typeface="Arial" charset="0"/>
              <a:ea typeface="Arial" charset="0"/>
              <a:cs typeface="Arial" charset="0"/>
            </a:endParaRPr>
          </a:p>
        </p:txBody>
      </p:sp>
      <p:sp>
        <p:nvSpPr>
          <p:cNvPr id="823299" name="Rectangle 3"/>
          <p:cNvSpPr>
            <a:spLocks noGrp="1" noRot="1" noChangeAspect="1" noChangeArrowheads="1"/>
          </p:cNvSpPr>
          <p:nvPr>
            <p:ph type="sldImg"/>
          </p:nvPr>
        </p:nvSpPr>
        <p:spPr bwMode="auto">
          <a:xfrm>
            <a:off x="1143000" y="685800"/>
            <a:ext cx="4573588" cy="3429000"/>
          </a:xfrm>
          <a:prstGeom prst="rect">
            <a:avLst/>
          </a:prstGeom>
          <a:noFill/>
          <a:ln w="12700" cap="flat">
            <a:solidFill>
              <a:schemeClr val="tx1"/>
            </a:solidFill>
            <a:miter lim="800000"/>
            <a:headEnd/>
            <a:tailEnd/>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a:lstStyle/>
          <a:p>
            <a:pPr eaLnBrk="1" hangingPunct="1"/>
            <a:r>
              <a:rPr lang="en-US"/>
              <a:t>Contact me for more information, to be an early adopter, etc. </a:t>
            </a:r>
          </a:p>
        </p:txBody>
      </p:sp>
      <p:sp>
        <p:nvSpPr>
          <p:cNvPr id="94212" name="Slide Number Placeholder 3"/>
          <p:cNvSpPr>
            <a:spLocks noGrp="1"/>
          </p:cNvSpPr>
          <p:nvPr>
            <p:ph type="sldNum" sz="quarter" idx="5"/>
          </p:nvPr>
        </p:nvSpPr>
        <p:spPr bwMode="auto">
          <a:noFill/>
          <a:ln>
            <a:miter lim="800000"/>
            <a:headEnd/>
            <a:tailEnd/>
          </a:ln>
        </p:spPr>
        <p:txBody>
          <a:bodyPr/>
          <a:lstStyle/>
          <a:p>
            <a:fld id="{193A399B-7217-2949-B5C9-F9A7B468CBBE}" type="slidenum">
              <a:rPr lang="en-US"/>
              <a:pPr/>
              <a:t>60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7998BA3C-0A7F-F841-9833-66367A614DC1}" type="slidenum">
              <a:rPr lang="en-US"/>
              <a:pPr/>
              <a:t>7</a:t>
            </a:fld>
            <a:endParaRPr lang="en-US"/>
          </a:p>
        </p:txBody>
      </p:sp>
      <p:sp>
        <p:nvSpPr>
          <p:cNvPr id="59395" name="Rectangle 1026"/>
          <p:cNvSpPr>
            <a:spLocks noGrp="1" noRot="1" noChangeAspect="1" noChangeArrowheads="1"/>
          </p:cNvSpPr>
          <p:nvPr>
            <p:ph type="sldImg"/>
          </p:nvPr>
        </p:nvSpPr>
        <p:spPr>
          <a:solidFill>
            <a:srgbClr val="FFFFFF"/>
          </a:solidFill>
          <a:ln/>
        </p:spPr>
      </p:sp>
      <p:sp>
        <p:nvSpPr>
          <p:cNvPr id="59396"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a:latin typeface="Arial" charset="0"/>
                <a:ea typeface="ＭＳ Ｐゴシック" charset="-128"/>
                <a:cs typeface="ＭＳ Ｐゴシック" charset="-128"/>
              </a:rPr>
              <a:t>Food scraps = 30.84 million tons</a:t>
            </a:r>
          </a:p>
          <a:p>
            <a:pPr>
              <a:spcBef>
                <a:spcPct val="0"/>
              </a:spcBef>
            </a:pPr>
            <a:r>
              <a:rPr lang="en-US" sz="2400">
                <a:latin typeface="Arial" charset="0"/>
                <a:ea typeface="ＭＳ Ｐゴシック" charset="-128"/>
                <a:cs typeface="ＭＳ Ｐゴシック" charset="-128"/>
              </a:rPr>
              <a:t>Plastics = 28.64 million tons</a:t>
            </a:r>
          </a:p>
          <a:p>
            <a:pPr>
              <a:spcBef>
                <a:spcPct val="0"/>
              </a:spcBef>
            </a:pPr>
            <a:endParaRPr lang="en-US" sz="2400">
              <a:latin typeface="Arial" charset="0"/>
              <a:ea typeface="ＭＳ Ｐゴシック" charset="-128"/>
              <a:cs typeface="ＭＳ Ｐゴシック" charset="-128"/>
            </a:endParaRPr>
          </a:p>
          <a:p>
            <a:pPr>
              <a:spcBef>
                <a:spcPct val="0"/>
              </a:spcBef>
            </a:pPr>
            <a:r>
              <a:rPr lang="en-US" sz="2400">
                <a:latin typeface="Arial" charset="0"/>
                <a:ea typeface="ＭＳ Ｐゴシック" charset="-128"/>
                <a:cs typeface="ＭＳ Ｐゴシック" charset="-128"/>
              </a:rPr>
              <a:t>In food service ware:</a:t>
            </a:r>
          </a:p>
          <a:p>
            <a:pPr eaLnBrk="1" hangingPunct="1"/>
            <a:r>
              <a:rPr lang="en-US">
                <a:latin typeface="Arial" charset="0"/>
                <a:ea typeface="ＭＳ Ｐゴシック" charset="-128"/>
                <a:cs typeface="ＭＳ Ｐゴシック" charset="-128"/>
              </a:rPr>
              <a:t>30.8 million tons of food scraps were landfilled and burned in the US in 2007 (latest US EPA figures)</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2.2 million tons of plates and cups landfilled and burned in the US</a:t>
            </a:r>
          </a:p>
          <a:p>
            <a:pPr eaLnBrk="1" hangingPunct="1"/>
            <a:r>
              <a:rPr lang="en-US">
                <a:latin typeface="Arial" charset="0"/>
                <a:ea typeface="ＭＳ Ｐゴシック" charset="-128"/>
                <a:cs typeface="ＭＳ Ｐゴシック" charset="-128"/>
              </a:rPr>
              <a:t>of this, 890,000 tons were polystyrene plates and cups!</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by moving toward reusable and compostable food service ware, we can help capture that 30.8 million tons of food scraps for composting.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B4948D9-F6D6-1A4E-9518-C78E68AC63B8}" type="slidenum">
              <a:rPr lang="en-US"/>
              <a:pPr/>
              <a:t>8</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572773-DAE6-1845-BE80-00E2099B1F01}" type="slidenum">
              <a:rPr lang="en-US"/>
              <a:pPr/>
              <a:t>9</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r>
              <a:rPr lang="en-US" sz="1000" dirty="0"/>
              <a:t>Less than 200 years ago, our economy was a carbohydrate economy.  </a:t>
            </a:r>
          </a:p>
          <a:p>
            <a:r>
              <a:rPr lang="en-US" sz="1000" dirty="0"/>
              <a:t>Plants were the primary raw material in the production of dyes, chemicals, paints, inks, solvents, construction materials, even energy.</a:t>
            </a:r>
          </a:p>
          <a:p>
            <a:endParaRPr lang="en-US" sz="1000" dirty="0">
              <a:latin typeface="Times New Roman" charset="0"/>
            </a:endParaRPr>
          </a:p>
          <a:p>
            <a:r>
              <a:rPr lang="en-US" sz="1000" dirty="0">
                <a:latin typeface="Times New Roman" charset="0"/>
              </a:rPr>
              <a:t>The first plastics were bio-based plastics.  They were horn, amber, tortoiseshell, shellac, </a:t>
            </a:r>
            <a:r>
              <a:rPr lang="en-US" sz="1000" dirty="0" err="1">
                <a:latin typeface="Times New Roman" charset="0"/>
              </a:rPr>
              <a:t>gutta</a:t>
            </a:r>
            <a:r>
              <a:rPr lang="en-US" sz="1000" dirty="0">
                <a:latin typeface="Times New Roman" charset="0"/>
              </a:rPr>
              <a:t> </a:t>
            </a:r>
            <a:r>
              <a:rPr lang="en-US" sz="1000" dirty="0" err="1">
                <a:latin typeface="Times New Roman" charset="0"/>
              </a:rPr>
              <a:t>percha</a:t>
            </a:r>
            <a:r>
              <a:rPr lang="en-US" sz="1000" dirty="0">
                <a:latin typeface="Times New Roman" charset="0"/>
              </a:rPr>
              <a:t> and natural rubber.  These materials have been used and molded into many different shapes for centuries.  Remember. The common dictionary definition for a plastic:  “Capable of being molded or shaped into different forms under pressure and/or heat. As opposed to non-plastic substances which must be cut or chiseled</a:t>
            </a:r>
          </a:p>
          <a:p>
            <a:endParaRPr lang="en-US" sz="1000" dirty="0">
              <a:latin typeface="Times New Roman" charset="0"/>
            </a:endParaRPr>
          </a:p>
          <a:p>
            <a:r>
              <a:rPr lang="en-US" sz="1000" dirty="0">
                <a:latin typeface="Times New Roman" charset="0"/>
              </a:rPr>
              <a:t>Methods used to mold natural plastics such as heating and pressure molding were later adapted to make semi-synthetic and synthetic plastics. The first injection molding machine was developed for a bio-based plastic.</a:t>
            </a:r>
          </a:p>
          <a:p>
            <a:endParaRPr lang="en-US" sz="1000" dirty="0">
              <a:latin typeface="Times New Roman" charset="0"/>
            </a:endParaRPr>
          </a:p>
          <a:p>
            <a:r>
              <a:rPr lang="en-US" sz="1000" dirty="0">
                <a:latin typeface="Times New Roman" charset="0"/>
              </a:rPr>
              <a:t>Ancient Egyptians molded </a:t>
            </a:r>
            <a:r>
              <a:rPr lang="en-US" sz="1000" b="1" dirty="0">
                <a:latin typeface="Times New Roman" charset="0"/>
              </a:rPr>
              <a:t>amber</a:t>
            </a:r>
            <a:r>
              <a:rPr lang="en-US" sz="1000" dirty="0">
                <a:latin typeface="Times New Roman" charset="0"/>
              </a:rPr>
              <a:t>, a fossilized resin from trees, into items such as jewelry. Amber cigarette holder.</a:t>
            </a:r>
          </a:p>
          <a:p>
            <a:endParaRPr lang="en-US" sz="1000" dirty="0">
              <a:latin typeface="Times New Roman" charset="0"/>
            </a:endParaRPr>
          </a:p>
          <a:p>
            <a:r>
              <a:rPr lang="en-US" sz="1000" b="1" dirty="0">
                <a:latin typeface="Times New Roman" charset="0"/>
              </a:rPr>
              <a:t>Horn</a:t>
            </a:r>
            <a:r>
              <a:rPr lang="en-US" sz="1000" dirty="0">
                <a:latin typeface="Times New Roman" charset="0"/>
              </a:rPr>
              <a:t> used as windows in lanterns, to make knife handles, spoons, molded boxes, drinking cups, and in the 19</a:t>
            </a:r>
            <a:r>
              <a:rPr lang="en-US" sz="1000" baseline="30000" dirty="0">
                <a:latin typeface="Times New Roman" charset="0"/>
              </a:rPr>
              <a:t>th</a:t>
            </a:r>
            <a:r>
              <a:rPr lang="en-US" sz="1000" dirty="0">
                <a:latin typeface="Times New Roman" charset="0"/>
              </a:rPr>
              <a:t> Century as a substitute for glass.  </a:t>
            </a:r>
            <a:r>
              <a:rPr lang="en-US" sz="1000" dirty="0" err="1">
                <a:latin typeface="Times New Roman" charset="0"/>
              </a:rPr>
              <a:t>Impt</a:t>
            </a:r>
            <a:r>
              <a:rPr lang="en-US" sz="1000" dirty="0">
                <a:latin typeface="Times New Roman" charset="0"/>
              </a:rPr>
              <a:t> use was to produce combs, particularly between 1770 and 1880.  Horn was pressed into flat sheets and molded into simple shapes [</a:t>
            </a:r>
            <a:r>
              <a:rPr lang="en-US" sz="1000" dirty="0" err="1">
                <a:latin typeface="Times New Roman" charset="0"/>
              </a:rPr>
              <a:t>p</a:t>
            </a:r>
            <a:r>
              <a:rPr lang="en-US" sz="1000" dirty="0">
                <a:latin typeface="Times New Roman" charset="0"/>
              </a:rPr>
              <a:t>. 16]</a:t>
            </a:r>
          </a:p>
          <a:p>
            <a:endParaRPr lang="en-US" sz="1000" dirty="0">
              <a:latin typeface="Times New Roman" charset="0"/>
            </a:endParaRPr>
          </a:p>
          <a:p>
            <a:r>
              <a:rPr lang="en-US" sz="1000" dirty="0">
                <a:latin typeface="Times New Roman" charset="0"/>
              </a:rPr>
              <a:t>Lantern with horn panes-19</a:t>
            </a:r>
            <a:r>
              <a:rPr lang="en-US" sz="1000" baseline="30000" dirty="0">
                <a:latin typeface="Times New Roman" charset="0"/>
              </a:rPr>
              <a:t>th</a:t>
            </a:r>
            <a:r>
              <a:rPr lang="en-US" sz="1000" dirty="0">
                <a:latin typeface="Times New Roman" charset="0"/>
              </a:rPr>
              <a:t> C 	Comb-1694		Tobacco box- early 18</a:t>
            </a:r>
            <a:r>
              <a:rPr lang="en-US" sz="1000" baseline="30000" dirty="0">
                <a:latin typeface="Times New Roman" charset="0"/>
              </a:rPr>
              <a:t>th</a:t>
            </a:r>
            <a:r>
              <a:rPr lang="en-US" sz="1000" dirty="0">
                <a:latin typeface="Times New Roman" charset="0"/>
              </a:rPr>
              <a:t> C</a:t>
            </a:r>
          </a:p>
          <a:p>
            <a:r>
              <a:rPr lang="en-US" sz="1000" dirty="0">
                <a:latin typeface="Times New Roman" charset="0"/>
              </a:rPr>
              <a:t>Horn shop:  soften horn with heat, press to mold softened horn into desired forms</a:t>
            </a:r>
          </a:p>
          <a:p>
            <a:endParaRPr lang="en-US" sz="1000" dirty="0">
              <a:latin typeface="Times New Roman" charset="0"/>
            </a:endParaRPr>
          </a:p>
          <a:p>
            <a:endParaRPr lang="en-US" dirty="0"/>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E69F4-FEF8-624B-9BE2-5C981457E2F8}" type="slidenum">
              <a:rPr lang="en-US"/>
              <a:pPr/>
              <a:t>10</a:t>
            </a:fld>
            <a:endParaRPr lang="en-US"/>
          </a:p>
        </p:txBody>
      </p:sp>
      <p:sp>
        <p:nvSpPr>
          <p:cNvPr id="18944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944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b="1">
                <a:latin typeface="Times New Roman" charset="0"/>
              </a:rPr>
              <a:t>Gutta percha</a:t>
            </a:r>
            <a:r>
              <a:rPr lang="en-US">
                <a:latin typeface="Times New Roman" charset="0"/>
              </a:rPr>
              <a:t>, a relative of rubber, comes from trees native to Malaysia.  Could be shaped by softening over heat and pressed into molds as well as extruded. Extrusion process based on early 19</a:t>
            </a:r>
            <a:r>
              <a:rPr lang="en-US" baseline="30000">
                <a:latin typeface="Times New Roman" charset="0"/>
              </a:rPr>
              <a:t>th</a:t>
            </a:r>
            <a:r>
              <a:rPr lang="en-US">
                <a:latin typeface="Times New Roman" charset="0"/>
              </a:rPr>
              <a:t> century devices used in Italy to make pasta, and was adapted to produce rods and tubes of gutta percha.  Had excellent insulating capabilities and was used to cover the first submarine cable between France and England in 1851. The 1</a:t>
            </a:r>
            <a:r>
              <a:rPr lang="en-US" baseline="30000">
                <a:latin typeface="Times New Roman" charset="0"/>
              </a:rPr>
              <a:t>st</a:t>
            </a:r>
            <a:r>
              <a:rPr lang="en-US">
                <a:latin typeface="Times New Roman" charset="0"/>
              </a:rPr>
              <a:t> transatlantic cable was laid in 1866. </a:t>
            </a:r>
          </a:p>
          <a:p>
            <a:endParaRPr lang="en-US">
              <a:latin typeface="Times New Roman" charset="0"/>
            </a:endParaRPr>
          </a:p>
          <a:p>
            <a:r>
              <a:rPr lang="en-US">
                <a:latin typeface="Times New Roman" charset="0"/>
              </a:rPr>
              <a:t>[gutta percha inkstand c1851, with head of Neptune.  Made to commemorate the laying of the 1</a:t>
            </a:r>
            <a:r>
              <a:rPr lang="en-US" baseline="30000">
                <a:latin typeface="Times New Roman" charset="0"/>
              </a:rPr>
              <a:t>st</a:t>
            </a:r>
            <a:r>
              <a:rPr lang="en-US">
                <a:latin typeface="Times New Roman" charset="0"/>
              </a:rPr>
              <a:t> transatlantic cable]</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1DF271-4906-EE4F-A7AE-E8EF97AB964F}" type="slidenum">
              <a:rPr lang="en-US"/>
              <a:pPr/>
              <a:t>11</a:t>
            </a:fld>
            <a:endParaRPr lang="en-US"/>
          </a:p>
        </p:txBody>
      </p:sp>
      <p:sp>
        <p:nvSpPr>
          <p:cNvPr id="1873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73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b="1">
                <a:latin typeface="Times New Roman" charset="0"/>
              </a:rPr>
              <a:t>Shellac</a:t>
            </a:r>
            <a:r>
              <a:rPr lang="en-US">
                <a:latin typeface="Times New Roman" charset="0"/>
              </a:rPr>
              <a:t> is the refined secretion of the lac beetle, which lives on certain trees primarily in India, Burma, and Thailand.  Harvested since ancient times.  Became popular in latter half of the 19</a:t>
            </a:r>
            <a:r>
              <a:rPr lang="en-US" baseline="30000">
                <a:latin typeface="Times New Roman" charset="0"/>
              </a:rPr>
              <a:t>th</a:t>
            </a:r>
            <a:r>
              <a:rPr lang="en-US">
                <a:latin typeface="Times New Roman" charset="0"/>
              </a:rPr>
              <a:t> century for molding into a variety of shapes.  </a:t>
            </a:r>
          </a:p>
          <a:p>
            <a:r>
              <a:rPr lang="en-US">
                <a:latin typeface="Times New Roman" charset="0"/>
              </a:rPr>
              <a:t>In 1854, American Samuel Peck patented technique for combining gum shellac and woody fibers and pressing into molds. Could pick up intricate detail. He made Union Cases, popular as holders for the photographic equivalent of the period.  These early photographs faded in the light.  </a:t>
            </a:r>
          </a:p>
          <a:p>
            <a:r>
              <a:rPr lang="en-US">
                <a:latin typeface="Times New Roman" charset="0"/>
              </a:rPr>
              <a:t>1897 – used to make gramophones 78 rpms  (15% shellac resin, 85% ground slate and carbon black).  Superceded in 1948 by vinyl records, which now have been superceded by PC CDs.  Vinyl was less brittle, more flexible than shellac, reduced noise.</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2558A76-9FFA-0C4A-BD24-C708380AECD8}" type="datetimeFigureOut">
              <a:rPr lang="en-US" smtClean="0"/>
              <a:pPr/>
              <a:t>1/24/2011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70F9BF9-AB62-0346-B9C5-21E812E52E3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2558A76-9FFA-0C4A-BD24-C708380AECD8}" type="datetimeFigureOut">
              <a:rPr lang="en-US" smtClean="0"/>
              <a:pPr/>
              <a:t>1/24/2011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70F9BF9-AB62-0346-B9C5-21E812E52E3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2558A76-9FFA-0C4A-BD24-C708380AECD8}" type="datetimeFigureOut">
              <a:rPr lang="en-US" smtClean="0"/>
              <a:pPr/>
              <a:t>1/24/2011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70F9BF9-AB62-0346-B9C5-21E812E52E3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05000"/>
            <a:ext cx="7772400" cy="4191000"/>
          </a:xfrm>
        </p:spPr>
        <p:txBody>
          <a:bodyPr/>
          <a:lstStyle/>
          <a:p>
            <a:pPr lvl="0"/>
            <a:endParaRPr lang="en-US" noProof="0" smtClean="0"/>
          </a:p>
        </p:txBody>
      </p:sp>
      <p:sp>
        <p:nvSpPr>
          <p:cNvPr id="4" name="Rectangle 4"/>
          <p:cNvSpPr>
            <a:spLocks noGrp="1" noChangeArrowheads="1"/>
          </p:cNvSpPr>
          <p:nvPr>
            <p:ph type="dt" sz="half" idx="10"/>
          </p:nvPr>
        </p:nvSpPr>
        <p:spPr>
          <a:xfrm>
            <a:off x="685800" y="6324600"/>
            <a:ext cx="1905000" cy="457200"/>
          </a:xfrm>
          <a:prstGeom prst="rect">
            <a:avLst/>
          </a:prstGeom>
          <a:ln/>
        </p:spPr>
        <p:txBody>
          <a:bodyPr/>
          <a:lstStyle>
            <a:lvl1pPr>
              <a:defRPr/>
            </a:lvl1pPr>
          </a:lstStyle>
          <a:p>
            <a:endParaRPr lang="en-US"/>
          </a:p>
        </p:txBody>
      </p:sp>
      <p:sp>
        <p:nvSpPr>
          <p:cNvPr id="5" name="Rectangle 5"/>
          <p:cNvSpPr>
            <a:spLocks noGrp="1" noChangeArrowheads="1"/>
          </p:cNvSpPr>
          <p:nvPr>
            <p:ph type="ftr" sz="quarter" idx="11"/>
          </p:nvPr>
        </p:nvSpPr>
        <p:spPr>
          <a:xfrm>
            <a:off x="3124200" y="6324600"/>
            <a:ext cx="2895600" cy="457200"/>
          </a:xfrm>
          <a:prstGeom prst="rect">
            <a:avLst/>
          </a:prstGeom>
          <a:ln/>
        </p:spPr>
        <p:txBody>
          <a:bodyPr/>
          <a:lstStyle>
            <a:lvl1pPr>
              <a:defRPr/>
            </a:lvl1pPr>
          </a:lstStyle>
          <a:p>
            <a:endParaRPr lang="en-US"/>
          </a:p>
        </p:txBody>
      </p:sp>
      <p:sp>
        <p:nvSpPr>
          <p:cNvPr id="6" name="Rectangle 6"/>
          <p:cNvSpPr>
            <a:spLocks noGrp="1" noChangeArrowheads="1"/>
          </p:cNvSpPr>
          <p:nvPr>
            <p:ph type="sldNum" sz="quarter" idx="12"/>
          </p:nvPr>
        </p:nvSpPr>
        <p:spPr>
          <a:xfrm>
            <a:off x="8534400" y="6324600"/>
            <a:ext cx="381000" cy="457200"/>
          </a:xfrm>
          <a:prstGeom prst="rect">
            <a:avLst/>
          </a:prstGeom>
          <a:ln/>
        </p:spPr>
        <p:txBody>
          <a:bodyPr/>
          <a:lstStyle>
            <a:lvl1pPr>
              <a:defRPr/>
            </a:lvl1pPr>
          </a:lstStyle>
          <a:p>
            <a:fld id="{68394836-4D77-4346-BD15-677D05DC86A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0767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457200" y="6356350"/>
            <a:ext cx="2133600" cy="365125"/>
          </a:xfrm>
          <a:prstGeom prst="rect">
            <a:avLst/>
          </a:prstGeom>
        </p:spPr>
        <p:txBody>
          <a:bodyPr/>
          <a:lstStyle>
            <a:lvl1pPr>
              <a:defRPr/>
            </a:lvl1pPr>
          </a:lstStyle>
          <a:p>
            <a:endParaRPr lang="en-US"/>
          </a:p>
        </p:txBody>
      </p:sp>
      <p:sp>
        <p:nvSpPr>
          <p:cNvPr id="7" name="Rectangle 5"/>
          <p:cNvSpPr>
            <a:spLocks noGrp="1" noChangeArrowheads="1"/>
          </p:cNvSpPr>
          <p:nvPr>
            <p:ph type="ftr" sz="quarter" idx="11"/>
          </p:nvPr>
        </p:nvSpPr>
        <p:spPr>
          <a:xfrm>
            <a:off x="3124200" y="6356350"/>
            <a:ext cx="2895600" cy="365125"/>
          </a:xfrm>
          <a:prstGeom prst="rect">
            <a:avLst/>
          </a:prstGeom>
        </p:spPr>
        <p:txBody>
          <a:bodyPr/>
          <a:lstStyle>
            <a:lvl1pPr>
              <a:defRPr/>
            </a:lvl1pPr>
          </a:lstStyle>
          <a:p>
            <a:endParaRPr lang="en-US"/>
          </a:p>
        </p:txBody>
      </p:sp>
      <p:sp>
        <p:nvSpPr>
          <p:cNvPr id="8" name="Rectangle 9" descr="Large confetti"/>
          <p:cNvSpPr>
            <a:spLocks noGrp="1" noChangeArrowheads="1"/>
          </p:cNvSpPr>
          <p:nvPr>
            <p:ph type="sldNum" sz="quarter" idx="12"/>
          </p:nvPr>
        </p:nvSpPr>
        <p:spPr>
          <a:xfrm>
            <a:off x="6553200" y="6356350"/>
            <a:ext cx="2133600" cy="365125"/>
          </a:xfrm>
          <a:prstGeom prst="rect">
            <a:avLst/>
          </a:prstGeom>
        </p:spPr>
        <p:txBody>
          <a:bodyPr/>
          <a:lstStyle>
            <a:lvl1pPr>
              <a:defRPr/>
            </a:lvl1pPr>
          </a:lstStyle>
          <a:p>
            <a:fld id="{6B40D6D8-E672-DB49-ACFF-B2570BCF230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93788" y="284163"/>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0767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767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324600"/>
            <a:ext cx="1905000" cy="457200"/>
          </a:xfrm>
          <a:prstGeom prst="rect">
            <a:avLst/>
          </a:prstGeom>
          <a:ln/>
        </p:spPr>
        <p:txBody>
          <a:bodyPr/>
          <a:lstStyle>
            <a:lvl1pPr>
              <a:defRPr/>
            </a:lvl1pPr>
          </a:lstStyle>
          <a:p>
            <a:endParaRPr lang="en-US"/>
          </a:p>
        </p:txBody>
      </p:sp>
      <p:sp>
        <p:nvSpPr>
          <p:cNvPr id="8" name="Rectangle 5"/>
          <p:cNvSpPr>
            <a:spLocks noGrp="1" noChangeArrowheads="1"/>
          </p:cNvSpPr>
          <p:nvPr>
            <p:ph type="ftr" sz="quarter" idx="11"/>
          </p:nvPr>
        </p:nvSpPr>
        <p:spPr>
          <a:xfrm>
            <a:off x="3124200" y="6324600"/>
            <a:ext cx="2895600" cy="457200"/>
          </a:xfrm>
          <a:prstGeom prst="rect">
            <a:avLst/>
          </a:prstGeom>
          <a:ln/>
        </p:spPr>
        <p:txBody>
          <a:bodyPr/>
          <a:lstStyle>
            <a:lvl1pPr>
              <a:defRPr/>
            </a:lvl1pPr>
          </a:lstStyle>
          <a:p>
            <a:endParaRPr lang="en-US"/>
          </a:p>
        </p:txBody>
      </p:sp>
      <p:sp>
        <p:nvSpPr>
          <p:cNvPr id="9" name="Rectangle 6"/>
          <p:cNvSpPr>
            <a:spLocks noGrp="1" noChangeArrowheads="1"/>
          </p:cNvSpPr>
          <p:nvPr>
            <p:ph type="sldNum" sz="quarter" idx="12"/>
          </p:nvPr>
        </p:nvSpPr>
        <p:spPr>
          <a:xfrm>
            <a:off x="8534400" y="6324600"/>
            <a:ext cx="381000" cy="457200"/>
          </a:xfrm>
          <a:prstGeom prst="rect">
            <a:avLst/>
          </a:prstGeom>
          <a:ln/>
        </p:spPr>
        <p:txBody>
          <a:bodyPr/>
          <a:lstStyle>
            <a:lvl1pPr>
              <a:defRPr/>
            </a:lvl1pPr>
          </a:lstStyle>
          <a:p>
            <a:fld id="{6468F574-B6B8-AE42-A893-BDE3D6FDDF5C}"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smtClean="0"/>
            </a:lvl1pPr>
          </a:lstStyle>
          <a:p>
            <a:fld id="{446A289C-B52D-BD4F-BAB6-365E0B59B3D8}"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AAC9542-04DB-7A48-B25F-AA947E445C7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2558A76-9FFA-0C4A-BD24-C708380AECD8}" type="datetimeFigureOut">
              <a:rPr lang="en-US" smtClean="0"/>
              <a:pPr/>
              <a:t>1/24/2011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70F9BF9-AB62-0346-B9C5-21E812E52E3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2558A76-9FFA-0C4A-BD24-C708380AECD8}" type="datetimeFigureOut">
              <a:rPr lang="en-US" smtClean="0"/>
              <a:pPr/>
              <a:t>1/24/2011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70F9BF9-AB62-0346-B9C5-21E812E52E3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2558A76-9FFA-0C4A-BD24-C708380AECD8}" type="datetimeFigureOut">
              <a:rPr lang="en-US" smtClean="0"/>
              <a:pPr/>
              <a:t>1/24/2011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70F9BF9-AB62-0346-B9C5-21E812E52E3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2558A76-9FFA-0C4A-BD24-C708380AECD8}" type="datetimeFigureOut">
              <a:rPr lang="en-US" smtClean="0"/>
              <a:pPr/>
              <a:t>1/24/2011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70F9BF9-AB62-0346-B9C5-21E812E52E3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2558A76-9FFA-0C4A-BD24-C708380AECD8}" type="datetimeFigureOut">
              <a:rPr lang="en-US" smtClean="0"/>
              <a:pPr/>
              <a:t>1/24/2011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70F9BF9-AB62-0346-B9C5-21E812E52E3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2558A76-9FFA-0C4A-BD24-C708380AECD8}" type="datetimeFigureOut">
              <a:rPr lang="en-US" smtClean="0"/>
              <a:pPr/>
              <a:t>1/24/2011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70F9BF9-AB62-0346-B9C5-21E812E52E3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2558A76-9FFA-0C4A-BD24-C708380AECD8}" type="datetimeFigureOut">
              <a:rPr lang="en-US" smtClean="0"/>
              <a:pPr/>
              <a:t>1/24/2011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70F9BF9-AB62-0346-B9C5-21E812E52E3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2558A76-9FFA-0C4A-BD24-C708380AECD8}" type="datetimeFigureOut">
              <a:rPr lang="en-US" smtClean="0"/>
              <a:pPr/>
              <a:t>1/24/2011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70F9BF9-AB62-0346-B9C5-21E812E52E3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6.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solidFill>
            <a:srgbClr val="155C46"/>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7" name="Group 19"/>
          <p:cNvGrpSpPr>
            <a:grpSpLocks/>
          </p:cNvGrpSpPr>
          <p:nvPr userDrawn="1"/>
        </p:nvGrpSpPr>
        <p:grpSpPr bwMode="auto">
          <a:xfrm>
            <a:off x="0" y="6242050"/>
            <a:ext cx="9144000" cy="615950"/>
            <a:chOff x="0" y="6242050"/>
            <a:chExt cx="9144001" cy="615950"/>
          </a:xfrm>
        </p:grpSpPr>
        <p:grpSp>
          <p:nvGrpSpPr>
            <p:cNvPr id="8" name="Group 17"/>
            <p:cNvGrpSpPr>
              <a:grpSpLocks/>
            </p:cNvGrpSpPr>
            <p:nvPr/>
          </p:nvGrpSpPr>
          <p:grpSpPr bwMode="auto">
            <a:xfrm>
              <a:off x="0" y="6242050"/>
              <a:ext cx="9144000" cy="615950"/>
              <a:chOff x="0" y="6242050"/>
              <a:chExt cx="9144000" cy="615950"/>
            </a:xfrm>
          </p:grpSpPr>
          <p:sp>
            <p:nvSpPr>
              <p:cNvPr id="10" name="Rectangle 9"/>
              <p:cNvSpPr/>
              <p:nvPr/>
            </p:nvSpPr>
            <p:spPr bwMode="auto">
              <a:xfrm>
                <a:off x="0" y="6242050"/>
                <a:ext cx="9144000" cy="615950"/>
              </a:xfrm>
              <a:prstGeom prst="rect">
                <a:avLst/>
              </a:prstGeom>
              <a:gradFill flip="none" rotWithShape="1">
                <a:gsLst>
                  <a:gs pos="4000">
                    <a:srgbClr val="0B402C"/>
                  </a:gs>
                  <a:gs pos="81000">
                    <a:srgbClr val="FFFFFF"/>
                  </a:gs>
                  <a:gs pos="43000">
                    <a:srgbClr val="59780E"/>
                  </a:gs>
                  <a:gs pos="70000">
                    <a:srgbClr val="FACA44"/>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lang="en-US" sz="1800" smtClean="0">
                  <a:solidFill>
                    <a:srgbClr val="FFFFFF"/>
                  </a:solidFill>
                  <a:latin typeface="Calibri" charset="0"/>
                </a:endParaRPr>
              </a:p>
            </p:txBody>
          </p:sp>
          <p:pic>
            <p:nvPicPr>
              <p:cNvPr id="11" name="Picture 4" descr="SBC_logo_PPT_color.jpg"/>
              <p:cNvPicPr>
                <a:picLocks noChangeAspect="1"/>
              </p:cNvPicPr>
              <p:nvPr/>
            </p:nvPicPr>
            <p:blipFill>
              <a:blip r:embed="rId17" cstate="screen">
                <a:alphaModFix amt="95000"/>
                <a:extLst>
                  <a:ext uri="{28A0092B-C50C-407E-A947-70E740481C1C}"/>
                </a:extLst>
              </a:blip>
              <a:srcRect/>
              <a:stretch>
                <a:fillRect/>
              </a:stretch>
            </p:blipFill>
            <p:spPr bwMode="auto">
              <a:xfrm>
                <a:off x="1" y="6242050"/>
                <a:ext cx="1973096" cy="615950"/>
              </a:xfrm>
              <a:prstGeom prst="rect">
                <a:avLst/>
              </a:prstGeom>
              <a:ln w="9525">
                <a:noFill/>
                <a:miter lim="800000"/>
                <a:headEnd/>
                <a:tailEnd/>
              </a:ln>
              <a:effectLst>
                <a:softEdge rad="63500"/>
              </a:effectLst>
            </p:spPr>
          </p:pic>
        </p:grpSp>
        <p:sp>
          <p:nvSpPr>
            <p:cNvPr id="9" name="TextBox 18"/>
            <p:cNvSpPr txBox="1">
              <a:spLocks noChangeArrowheads="1"/>
            </p:cNvSpPr>
            <p:nvPr/>
          </p:nvSpPr>
          <p:spPr bwMode="auto">
            <a:xfrm>
              <a:off x="4438650" y="6567488"/>
              <a:ext cx="4705351" cy="246062"/>
            </a:xfrm>
            <a:prstGeom prst="rect">
              <a:avLst/>
            </a:prstGeom>
            <a:noFill/>
            <a:ln w="9525">
              <a:noFill/>
              <a:miter lim="800000"/>
              <a:headEnd/>
              <a:tailEnd/>
            </a:ln>
          </p:spPr>
          <p:txBody>
            <a:bodyPr>
              <a:prstTxWarp prst="textNoShape">
                <a:avLst/>
              </a:prstTxWarp>
              <a:spAutoFit/>
            </a:bodyPr>
            <a:lstStyle/>
            <a:p>
              <a:pPr algn="r"/>
              <a:r>
                <a:rPr lang="en-US" sz="1000">
                  <a:solidFill>
                    <a:srgbClr val="D9D9D9"/>
                  </a:solidFill>
                  <a:latin typeface="Arial Rounded MT Bold" charset="0"/>
                </a:rPr>
                <a:t>www.sustainablebiomaterials.org</a:t>
              </a: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8" r:id="rId15"/>
  </p:sldLayoutIdLst>
  <p:txStyles>
    <p:titleStyle>
      <a:lvl1pPr algn="ctr" defTabSz="457200" rtl="0" eaLnBrk="1" latinLnBrk="0" hangingPunct="1">
        <a:spcBef>
          <a:spcPct val="0"/>
        </a:spcBef>
        <a:buNone/>
        <a:defRPr sz="4400" kern="1200">
          <a:ln>
            <a:noFill/>
          </a:ln>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p:cNvPicPr>
            <a:picLocks noChangeAspect="1" noChangeArrowheads="1"/>
          </p:cNvPicPr>
          <p:nvPr userDrawn="1"/>
        </p:nvPicPr>
        <p:blipFill>
          <a:blip r:embed="rId3"/>
          <a:srcRect/>
          <a:stretch>
            <a:fillRect/>
          </a:stretch>
        </p:blipFill>
        <p:spPr bwMode="auto">
          <a:xfrm>
            <a:off x="0" y="0"/>
            <a:ext cx="9142413" cy="6856413"/>
          </a:xfrm>
          <a:prstGeom prst="rect">
            <a:avLst/>
          </a:prstGeom>
          <a:noFill/>
          <a:ln w="9525">
            <a:noFill/>
            <a:miter lim="800000"/>
            <a:headEnd/>
            <a:tailEnd/>
          </a:ln>
        </p:spPr>
      </p:pic>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lvl1pPr>
          </a:lstStyle>
          <a:p>
            <a:pPr defTabSz="914400" eaLnBrk="0" fontAlgn="base" hangingPunct="0">
              <a:spcBef>
                <a:spcPct val="0"/>
              </a:spcBef>
              <a:spcAft>
                <a:spcPct val="0"/>
              </a:spcAft>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a:lvl1pPr>
          </a:lstStyle>
          <a:p>
            <a:pPr defTabSz="914400" eaLnBrk="0" fontAlgn="base" hangingPunct="0">
              <a:spcBef>
                <a:spcPct val="0"/>
              </a:spcBef>
              <a:spcAft>
                <a:spcPct val="0"/>
              </a:spcAft>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8534400" y="6324600"/>
            <a:ext cx="381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000"/>
            </a:lvl1pPr>
          </a:lstStyle>
          <a:p>
            <a:pPr defTabSz="914400" eaLnBrk="0" fontAlgn="base" hangingPunct="0">
              <a:spcBef>
                <a:spcPct val="0"/>
              </a:spcBef>
              <a:spcAft>
                <a:spcPct val="0"/>
              </a:spcAft>
            </a:pPr>
            <a:fld id="{09939532-913C-BE41-AB25-1C12F7D3693F}" type="slidenum">
              <a:rPr lang="en-US">
                <a:solidFill>
                  <a:srgbClr val="000000"/>
                </a:solidFill>
                <a:latin typeface="Arial" charset="0"/>
              </a:rPr>
              <a:pPr defTabSz="914400" eaLnBrk="0" fontAlgn="base" hangingPunct="0">
                <a:spcBef>
                  <a:spcPct val="0"/>
                </a:spcBef>
                <a:spcAft>
                  <a:spcPct val="0"/>
                </a:spcAft>
              </a:pPr>
              <a:t>‹#›</a:t>
            </a:fld>
            <a:endParaRPr lang="en-US">
              <a:solidFill>
                <a:srgbClr val="000000"/>
              </a:solidFill>
              <a:latin typeface="Arial" charset="0"/>
            </a:endParaRPr>
          </a:p>
        </p:txBody>
      </p:sp>
      <p:pic>
        <p:nvPicPr>
          <p:cNvPr id="1032" name="Picture 14"/>
          <p:cNvPicPr>
            <a:picLocks noChangeAspect="1" noChangeArrowheads="1"/>
          </p:cNvPicPr>
          <p:nvPr userDrawn="1"/>
        </p:nvPicPr>
        <p:blipFill>
          <a:blip r:embed="rId4"/>
          <a:srcRect/>
          <a:stretch>
            <a:fillRect/>
          </a:stretch>
        </p:blipFill>
        <p:spPr bwMode="auto">
          <a:xfrm>
            <a:off x="7467600" y="6248400"/>
            <a:ext cx="990600" cy="304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7" r:id="rId1"/>
  </p:sldLayoutIdLst>
  <p:txStyles>
    <p:titleStyle>
      <a:lvl1pPr algn="l" rtl="0" eaLnBrk="0" fontAlgn="base" hangingPunct="0">
        <a:spcBef>
          <a:spcPct val="0"/>
        </a:spcBef>
        <a:spcAft>
          <a:spcPct val="0"/>
        </a:spcAft>
        <a:defRPr sz="3800">
          <a:solidFill>
            <a:srgbClr val="01674E"/>
          </a:solidFill>
          <a:latin typeface="+mj-lt"/>
          <a:ea typeface="+mj-ea"/>
          <a:cs typeface="+mj-cs"/>
        </a:defRPr>
      </a:lvl1pPr>
      <a:lvl2pPr algn="l" rtl="0" eaLnBrk="0" fontAlgn="base" hangingPunct="0">
        <a:spcBef>
          <a:spcPct val="0"/>
        </a:spcBef>
        <a:spcAft>
          <a:spcPct val="0"/>
        </a:spcAft>
        <a:defRPr sz="3800">
          <a:solidFill>
            <a:srgbClr val="01674E"/>
          </a:solidFill>
          <a:latin typeface="Calibri Bold" pitchFamily="112" charset="0"/>
          <a:ea typeface="ＭＳ Ｐゴシック"/>
          <a:cs typeface="ＭＳ Ｐゴシック"/>
        </a:defRPr>
      </a:lvl2pPr>
      <a:lvl3pPr algn="l" rtl="0" eaLnBrk="0" fontAlgn="base" hangingPunct="0">
        <a:spcBef>
          <a:spcPct val="0"/>
        </a:spcBef>
        <a:spcAft>
          <a:spcPct val="0"/>
        </a:spcAft>
        <a:defRPr sz="3800">
          <a:solidFill>
            <a:srgbClr val="01674E"/>
          </a:solidFill>
          <a:latin typeface="Calibri Bold" pitchFamily="112" charset="0"/>
          <a:ea typeface="ＭＳ Ｐゴシック"/>
          <a:cs typeface="ＭＳ Ｐゴシック"/>
        </a:defRPr>
      </a:lvl3pPr>
      <a:lvl4pPr algn="l" rtl="0" eaLnBrk="0" fontAlgn="base" hangingPunct="0">
        <a:spcBef>
          <a:spcPct val="0"/>
        </a:spcBef>
        <a:spcAft>
          <a:spcPct val="0"/>
        </a:spcAft>
        <a:defRPr sz="3800">
          <a:solidFill>
            <a:srgbClr val="01674E"/>
          </a:solidFill>
          <a:latin typeface="Calibri Bold" pitchFamily="112" charset="0"/>
          <a:ea typeface="ＭＳ Ｐゴシック"/>
          <a:cs typeface="ＭＳ Ｐゴシック"/>
        </a:defRPr>
      </a:lvl4pPr>
      <a:lvl5pPr algn="l" rtl="0" eaLnBrk="0" fontAlgn="base" hangingPunct="0">
        <a:spcBef>
          <a:spcPct val="0"/>
        </a:spcBef>
        <a:spcAft>
          <a:spcPct val="0"/>
        </a:spcAft>
        <a:defRPr sz="3800">
          <a:solidFill>
            <a:srgbClr val="01674E"/>
          </a:solidFill>
          <a:latin typeface="Calibri Bold" pitchFamily="112" charset="0"/>
          <a:ea typeface="ＭＳ Ｐゴシック"/>
          <a:cs typeface="ＭＳ Ｐゴシック"/>
        </a:defRPr>
      </a:lvl5pPr>
      <a:lvl6pPr marL="457200" algn="l" rtl="0" fontAlgn="base">
        <a:spcBef>
          <a:spcPct val="0"/>
        </a:spcBef>
        <a:spcAft>
          <a:spcPct val="0"/>
        </a:spcAft>
        <a:defRPr sz="3800">
          <a:solidFill>
            <a:srgbClr val="01674E"/>
          </a:solidFill>
          <a:latin typeface="Calibri Bold" pitchFamily="112" charset="0"/>
          <a:ea typeface="ＭＳ Ｐゴシック"/>
          <a:cs typeface="ＭＳ Ｐゴシック"/>
        </a:defRPr>
      </a:lvl6pPr>
      <a:lvl7pPr marL="914400" algn="l" rtl="0" fontAlgn="base">
        <a:spcBef>
          <a:spcPct val="0"/>
        </a:spcBef>
        <a:spcAft>
          <a:spcPct val="0"/>
        </a:spcAft>
        <a:defRPr sz="3800">
          <a:solidFill>
            <a:srgbClr val="01674E"/>
          </a:solidFill>
          <a:latin typeface="Calibri Bold" pitchFamily="112" charset="0"/>
          <a:ea typeface="ＭＳ Ｐゴシック"/>
          <a:cs typeface="ＭＳ Ｐゴシック"/>
        </a:defRPr>
      </a:lvl7pPr>
      <a:lvl8pPr marL="1371600" algn="l" rtl="0" fontAlgn="base">
        <a:spcBef>
          <a:spcPct val="0"/>
        </a:spcBef>
        <a:spcAft>
          <a:spcPct val="0"/>
        </a:spcAft>
        <a:defRPr sz="3800">
          <a:solidFill>
            <a:srgbClr val="01674E"/>
          </a:solidFill>
          <a:latin typeface="Calibri Bold" pitchFamily="112" charset="0"/>
          <a:ea typeface="ＭＳ Ｐゴシック"/>
          <a:cs typeface="ＭＳ Ｐゴシック"/>
        </a:defRPr>
      </a:lvl8pPr>
      <a:lvl9pPr marL="1828800" algn="l" rtl="0" fontAlgn="base">
        <a:spcBef>
          <a:spcPct val="0"/>
        </a:spcBef>
        <a:spcAft>
          <a:spcPct val="0"/>
        </a:spcAft>
        <a:defRPr sz="3800">
          <a:solidFill>
            <a:srgbClr val="01674E"/>
          </a:solidFill>
          <a:latin typeface="Calibri Bold" pitchFamily="112" charset="0"/>
          <a:ea typeface="ＭＳ Ｐゴシック"/>
          <a:cs typeface="ＭＳ Ｐゴシック"/>
        </a:defRPr>
      </a:lvl9pPr>
    </p:titleStyle>
    <p:bodyStyle>
      <a:lvl1pPr marL="342900" indent="-342900" algn="l" rtl="0" eaLnBrk="0" fontAlgn="base" hangingPunct="0">
        <a:spcBef>
          <a:spcPct val="20000"/>
        </a:spcBef>
        <a:spcAft>
          <a:spcPct val="0"/>
        </a:spcAft>
        <a:buClr>
          <a:srgbClr val="EA9500"/>
        </a:buClr>
        <a:buSzPct val="110000"/>
        <a:buFont typeface="Wingdings"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1674E"/>
        </a:buClr>
        <a:buSzPct val="110000"/>
        <a:buFont typeface="Times" charset="0"/>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lr>
          <a:srgbClr val="F4A01E"/>
        </a:buClr>
        <a:buFont typeface="Wingdings" charset="2"/>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lr>
          <a:srgbClr val="01674E"/>
        </a:buClr>
        <a:buFont typeface="Wingdings"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4A01E"/>
        </a:buClr>
        <a:buFont typeface="Wingdings"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F4A01E"/>
        </a:buClr>
        <a:buFont typeface="Wingdings" pitchFamily="2"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F4A01E"/>
        </a:buClr>
        <a:buFont typeface="Wingdings" pitchFamily="2"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F4A01E"/>
        </a:buClr>
        <a:buFont typeface="Wingdings" pitchFamily="2"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F4A01E"/>
        </a:buClr>
        <a:buFont typeface="Wingdings" pitchFamily="2" charset="2"/>
        <a:buChar char="§"/>
        <a:defRPr>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oleObject" Target="../embeddings/Microsoft_Office_Word_97_-_2003_Document3.doc"/></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oleObject" Target="../embeddings/Microsoft_Office_Excel_97-2003_Worksheet4.xls"/></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4.xml"/><Relationship Id="rId5" Type="http://schemas.openxmlformats.org/officeDocument/2006/relationships/image" Target="../media/image73.jpeg"/><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4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8.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png"/></Relationships>
</file>

<file path=ppt/slides/_rels/slide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5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7.pdf"/><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11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mailto:hbhalala@ilsr.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12.jpeg"/><Relationship Id="rId4" Type="http://schemas.openxmlformats.org/officeDocument/2006/relationships/oleObject" Target="../embeddings/Microsoft_Office_Excel_97-2003_Worksheet2.xls"/></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a:xfrm>
            <a:off x="685800" y="2370138"/>
            <a:ext cx="7772400" cy="1649412"/>
          </a:xfrm>
          <a:solidFill>
            <a:srgbClr val="0B402C"/>
          </a:solidFill>
        </p:spPr>
        <p:txBody>
          <a:bodyPr>
            <a:normAutofit fontScale="90000"/>
          </a:bodyPr>
          <a:lstStyle/>
          <a:p>
            <a:pPr eaLnBrk="1" hangingPunct="1"/>
            <a:r>
              <a:rPr lang="en-US" dirty="0" smtClean="0">
                <a:solidFill>
                  <a:schemeClr val="bg1"/>
                </a:solidFill>
              </a:rPr>
              <a:t/>
            </a:r>
            <a:br>
              <a:rPr lang="en-US" dirty="0" smtClean="0">
                <a:solidFill>
                  <a:schemeClr val="bg1"/>
                </a:solidFill>
              </a:rPr>
            </a:br>
            <a:r>
              <a:rPr lang="en-US" sz="3200" dirty="0" smtClean="0">
                <a:solidFill>
                  <a:schemeClr val="bg1"/>
                </a:solidFill>
                <a:ea typeface="Arial" charset="0"/>
                <a:cs typeface="Arial" charset="0"/>
              </a:rPr>
              <a:t>Organics Recovery &amp; </a:t>
            </a:r>
            <a:r>
              <a:rPr lang="en-US" sz="3200" dirty="0" err="1" smtClean="0">
                <a:solidFill>
                  <a:schemeClr val="bg1"/>
                </a:solidFill>
                <a:ea typeface="Arial" charset="0"/>
                <a:cs typeface="Arial" charset="0"/>
              </a:rPr>
              <a:t>Biobased</a:t>
            </a:r>
            <a:r>
              <a:rPr lang="en-US" sz="3200" dirty="0" smtClean="0">
                <a:solidFill>
                  <a:schemeClr val="bg1"/>
                </a:solidFill>
                <a:ea typeface="Arial" charset="0"/>
                <a:cs typeface="Arial" charset="0"/>
              </a:rPr>
              <a:t> Materials:  Opportunities for Corporate Involvement</a:t>
            </a:r>
            <a:r>
              <a:rPr lang="en-US" dirty="0" smtClean="0">
                <a:solidFill>
                  <a:schemeClr val="bg1"/>
                </a:solidFill>
              </a:rPr>
              <a:t/>
            </a:r>
            <a:br>
              <a:rPr lang="en-US" dirty="0" smtClean="0">
                <a:solidFill>
                  <a:schemeClr val="bg1"/>
                </a:solidFill>
              </a:rPr>
            </a:br>
            <a:endParaRPr lang="en-US" dirty="0">
              <a:solidFill>
                <a:schemeClr val="bg1"/>
              </a:solidFill>
            </a:endParaRPr>
          </a:p>
        </p:txBody>
      </p:sp>
      <p:sp>
        <p:nvSpPr>
          <p:cNvPr id="19459" name="Subtitle 2"/>
          <p:cNvSpPr>
            <a:spLocks noGrp="1"/>
          </p:cNvSpPr>
          <p:nvPr>
            <p:ph type="subTitle" idx="1"/>
          </p:nvPr>
        </p:nvSpPr>
        <p:spPr>
          <a:xfrm>
            <a:off x="650874" y="4019550"/>
            <a:ext cx="7990429" cy="2081213"/>
          </a:xfrm>
        </p:spPr>
        <p:txBody>
          <a:bodyPr wrap="none" anchor="ctr">
            <a:normAutofit fontScale="92500" lnSpcReduction="20000"/>
          </a:bodyPr>
          <a:lstStyle/>
          <a:p>
            <a:pPr eaLnBrk="1" hangingPunct="1">
              <a:spcBef>
                <a:spcPct val="0"/>
              </a:spcBef>
            </a:pPr>
            <a:endParaRPr lang="en-US" sz="2800" b="1" dirty="0">
              <a:solidFill>
                <a:srgbClr val="262626"/>
              </a:solidFill>
            </a:endParaRPr>
          </a:p>
          <a:p>
            <a:pPr eaLnBrk="1" hangingPunct="1">
              <a:spcBef>
                <a:spcPct val="0"/>
              </a:spcBef>
            </a:pPr>
            <a:endParaRPr lang="en-US" sz="2800" b="1" dirty="0">
              <a:solidFill>
                <a:srgbClr val="262626"/>
              </a:solidFill>
            </a:endParaRPr>
          </a:p>
          <a:p>
            <a:pPr eaLnBrk="1" hangingPunct="1">
              <a:spcBef>
                <a:spcPct val="0"/>
              </a:spcBef>
            </a:pPr>
            <a:r>
              <a:rPr lang="en-US" sz="2400" b="1" dirty="0">
                <a:solidFill>
                  <a:srgbClr val="262626"/>
                </a:solidFill>
                <a:latin typeface="+mj-lt"/>
                <a:ea typeface="Arial" charset="0"/>
                <a:cs typeface="Arial" charset="0"/>
              </a:rPr>
              <a:t>Brenda </a:t>
            </a:r>
            <a:r>
              <a:rPr lang="en-US" sz="2400" b="1" dirty="0" smtClean="0">
                <a:solidFill>
                  <a:srgbClr val="262626"/>
                </a:solidFill>
                <a:latin typeface="+mj-lt"/>
                <a:ea typeface="Arial" charset="0"/>
                <a:cs typeface="Arial" charset="0"/>
              </a:rPr>
              <a:t>Platt</a:t>
            </a:r>
            <a:br>
              <a:rPr lang="en-US" sz="2400" b="1" dirty="0" smtClean="0">
                <a:solidFill>
                  <a:srgbClr val="262626"/>
                </a:solidFill>
                <a:latin typeface="+mj-lt"/>
                <a:ea typeface="Arial" charset="0"/>
                <a:cs typeface="Arial" charset="0"/>
              </a:rPr>
            </a:br>
            <a:r>
              <a:rPr lang="en-US" sz="2400" b="1" dirty="0" smtClean="0">
                <a:solidFill>
                  <a:srgbClr val="262626"/>
                </a:solidFill>
                <a:latin typeface="+mj-lt"/>
                <a:ea typeface="Arial" charset="0"/>
                <a:cs typeface="Arial" charset="0"/>
              </a:rPr>
              <a:t>SBC </a:t>
            </a:r>
            <a:r>
              <a:rPr lang="en-US" sz="2400" b="1" dirty="0">
                <a:solidFill>
                  <a:srgbClr val="262626"/>
                </a:solidFill>
                <a:latin typeface="+mj-lt"/>
                <a:ea typeface="Arial" charset="0"/>
                <a:cs typeface="Arial" charset="0"/>
              </a:rPr>
              <a:t>Co-</a:t>
            </a:r>
            <a:r>
              <a:rPr lang="en-US" sz="2400" b="1" dirty="0" smtClean="0">
                <a:solidFill>
                  <a:srgbClr val="262626"/>
                </a:solidFill>
                <a:latin typeface="+mj-lt"/>
                <a:ea typeface="Arial" charset="0"/>
                <a:cs typeface="Arial" charset="0"/>
              </a:rPr>
              <a:t>Chair</a:t>
            </a:r>
          </a:p>
          <a:p>
            <a:pPr eaLnBrk="1" hangingPunct="1">
              <a:spcBef>
                <a:spcPct val="0"/>
              </a:spcBef>
            </a:pPr>
            <a:r>
              <a:rPr lang="en-US" sz="2400" b="1" dirty="0" smtClean="0">
                <a:solidFill>
                  <a:srgbClr val="262626"/>
                </a:solidFill>
                <a:latin typeface="+mj-lt"/>
                <a:ea typeface="Arial" charset="0"/>
                <a:cs typeface="Arial" charset="0"/>
              </a:rPr>
              <a:t>Institute for Local Self-Reliance</a:t>
            </a:r>
          </a:p>
          <a:p>
            <a:pPr eaLnBrk="1" hangingPunct="1">
              <a:spcBef>
                <a:spcPct val="0"/>
              </a:spcBef>
            </a:pPr>
            <a:r>
              <a:rPr lang="en-US" sz="2400" b="1" dirty="0" smtClean="0">
                <a:solidFill>
                  <a:srgbClr val="262626"/>
                </a:solidFill>
                <a:latin typeface="+mj-lt"/>
                <a:ea typeface="Arial" charset="0"/>
                <a:cs typeface="Arial" charset="0"/>
              </a:rPr>
              <a:t>January 24, 2011</a:t>
            </a:r>
            <a:br>
              <a:rPr lang="en-US" sz="2400" b="1" dirty="0" smtClean="0">
                <a:solidFill>
                  <a:srgbClr val="262626"/>
                </a:solidFill>
                <a:latin typeface="+mj-lt"/>
                <a:ea typeface="Arial" charset="0"/>
                <a:cs typeface="Arial" charset="0"/>
              </a:rPr>
            </a:br>
            <a:r>
              <a:rPr lang="en-US" sz="2400" b="1" dirty="0" smtClean="0">
                <a:solidFill>
                  <a:srgbClr val="262626"/>
                </a:solidFill>
                <a:latin typeface="+mj-lt"/>
                <a:ea typeface="Arial" charset="0"/>
                <a:cs typeface="Arial" charset="0"/>
              </a:rPr>
              <a:t>POWER Meeting, Santa Clara, California</a:t>
            </a:r>
          </a:p>
          <a:p>
            <a:pPr eaLnBrk="1" hangingPunct="1">
              <a:spcBef>
                <a:spcPct val="0"/>
              </a:spcBef>
            </a:pPr>
            <a:endParaRPr lang="en-US" b="1" dirty="0">
              <a:solidFill>
                <a:schemeClr val="tx2"/>
              </a:solidFill>
            </a:endParaRPr>
          </a:p>
        </p:txBody>
      </p:sp>
      <p:sp>
        <p:nvSpPr>
          <p:cNvPr id="19460" name="TextBox 8"/>
          <p:cNvSpPr txBox="1">
            <a:spLocks noChangeArrowheads="1"/>
          </p:cNvSpPr>
          <p:nvPr/>
        </p:nvSpPr>
        <p:spPr bwMode="auto">
          <a:xfrm>
            <a:off x="2914650" y="1644650"/>
            <a:ext cx="184150" cy="368300"/>
          </a:xfrm>
          <a:prstGeom prst="rect">
            <a:avLst/>
          </a:prstGeom>
          <a:noFill/>
          <a:ln w="9525">
            <a:noFill/>
            <a:miter lim="800000"/>
            <a:headEnd/>
            <a:tailEnd/>
          </a:ln>
        </p:spPr>
        <p:txBody>
          <a:bodyPr wrap="none">
            <a:prstTxWarp prst="textNoShape">
              <a:avLst/>
            </a:prstTxWarp>
            <a:spAutoFit/>
          </a:bodyPr>
          <a:lstStyle/>
          <a:p>
            <a:endParaRPr lang="en-US" sz="1800">
              <a:latin typeface="Calibri" charset="0"/>
            </a:endParaRPr>
          </a:p>
        </p:txBody>
      </p:sp>
      <p:pic>
        <p:nvPicPr>
          <p:cNvPr id="19461" name="Picture 8" descr="sbc logo.jpg"/>
          <p:cNvPicPr>
            <a:picLocks noChangeAspect="1"/>
          </p:cNvPicPr>
          <p:nvPr/>
        </p:nvPicPr>
        <p:blipFill>
          <a:blip r:embed="rId2"/>
          <a:srcRect/>
          <a:stretch>
            <a:fillRect/>
          </a:stretch>
        </p:blipFill>
        <p:spPr bwMode="auto">
          <a:xfrm>
            <a:off x="2092325" y="646113"/>
            <a:ext cx="4959350" cy="154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a:t>Gutta Percha</a:t>
            </a:r>
          </a:p>
        </p:txBody>
      </p:sp>
      <p:pic>
        <p:nvPicPr>
          <p:cNvPr id="188419" name="Picture 3" descr="Gutta_Percha_frame"/>
          <p:cNvPicPr>
            <a:picLocks noChangeAspect="1" noChangeArrowheads="1"/>
          </p:cNvPicPr>
          <p:nvPr/>
        </p:nvPicPr>
        <p:blipFill>
          <a:blip r:embed="rId3"/>
          <a:srcRect/>
          <a:stretch>
            <a:fillRect/>
          </a:stretch>
        </p:blipFill>
        <p:spPr bwMode="auto">
          <a:xfrm>
            <a:off x="6327775" y="2286000"/>
            <a:ext cx="2435225" cy="3124200"/>
          </a:xfrm>
          <a:prstGeom prst="rect">
            <a:avLst/>
          </a:prstGeom>
          <a:noFill/>
        </p:spPr>
      </p:pic>
      <p:pic>
        <p:nvPicPr>
          <p:cNvPr id="188420" name="Picture 4" descr="Gutta_Percha_Coin"/>
          <p:cNvPicPr>
            <a:picLocks noChangeAspect="1" noChangeArrowheads="1"/>
          </p:cNvPicPr>
          <p:nvPr/>
        </p:nvPicPr>
        <p:blipFill>
          <a:blip r:embed="rId4"/>
          <a:srcRect/>
          <a:stretch>
            <a:fillRect/>
          </a:stretch>
        </p:blipFill>
        <p:spPr bwMode="auto">
          <a:xfrm>
            <a:off x="3886200" y="2286000"/>
            <a:ext cx="2438400" cy="2438400"/>
          </a:xfrm>
          <a:prstGeom prst="rect">
            <a:avLst/>
          </a:prstGeom>
          <a:noFill/>
        </p:spPr>
      </p:pic>
      <p:pic>
        <p:nvPicPr>
          <p:cNvPr id="188421" name="Picture 5" descr="Pl3_gutta_percha_inkstand c1851"/>
          <p:cNvPicPr>
            <a:picLocks noChangeAspect="1" noChangeArrowheads="1"/>
          </p:cNvPicPr>
          <p:nvPr/>
        </p:nvPicPr>
        <p:blipFill>
          <a:blip r:embed="rId5"/>
          <a:srcRect l="9000" t="7201" r="9000" b="6000"/>
          <a:stretch>
            <a:fillRect/>
          </a:stretch>
        </p:blipFill>
        <p:spPr bwMode="auto">
          <a:xfrm>
            <a:off x="304800" y="2286000"/>
            <a:ext cx="3581400" cy="2841625"/>
          </a:xfrm>
          <a:prstGeom prst="rect">
            <a:avLst/>
          </a:prstGeom>
          <a:noFill/>
        </p:spPr>
      </p:pic>
      <p:sp>
        <p:nvSpPr>
          <p:cNvPr id="188422" name="Text Box 6"/>
          <p:cNvSpPr txBox="1">
            <a:spLocks noChangeArrowheads="1"/>
          </p:cNvSpPr>
          <p:nvPr/>
        </p:nvSpPr>
        <p:spPr bwMode="auto">
          <a:xfrm>
            <a:off x="609600" y="5562600"/>
            <a:ext cx="7848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1200" dirty="0">
                <a:latin typeface="Times New Roman" charset="0"/>
                <a:ea typeface="ＭＳ Ｐゴシック" charset="-128"/>
                <a:cs typeface="ＭＳ Ｐゴシック" charset="-128"/>
              </a:rPr>
              <a:t>Source:  Susan Mossman, ed., </a:t>
            </a:r>
            <a:r>
              <a:rPr lang="en-US" sz="1200" u="sng" dirty="0">
                <a:latin typeface="Times New Roman" charset="0"/>
                <a:ea typeface="ＭＳ Ｐゴシック" charset="-128"/>
                <a:cs typeface="ＭＳ Ｐゴシック" charset="-128"/>
              </a:rPr>
              <a:t>Early Plastics:  Perspectives 1850-1950</a:t>
            </a:r>
            <a:r>
              <a:rPr lang="en-US" sz="1200" dirty="0">
                <a:latin typeface="Times New Roman" charset="0"/>
                <a:ea typeface="ＭＳ Ｐゴシック" charset="-128"/>
                <a:cs typeface="ＭＳ Ｐゴシック" charset="-128"/>
              </a:rPr>
              <a:t> (Science Museum, London: 1997), Plate 3; and Plastics Historical Society (London) http://</a:t>
            </a:r>
            <a:r>
              <a:rPr lang="en-US" sz="1200" dirty="0" err="1">
                <a:latin typeface="Times New Roman" charset="0"/>
                <a:ea typeface="ＭＳ Ｐゴシック" charset="-128"/>
                <a:cs typeface="ＭＳ Ｐゴシック" charset="-128"/>
              </a:rPr>
              <a:t>www.plastiquarian.com/gutta.htm</a:t>
            </a:r>
            <a:r>
              <a:rPr lang="en-US" sz="1200" dirty="0">
                <a:latin typeface="Times New Roman" charset="0"/>
                <a:ea typeface="ＭＳ Ｐゴシック" charset="-128"/>
                <a:cs typeface="ＭＳ Ｐゴシック" charset="-128"/>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a:t>Shellac: </a:t>
            </a:r>
            <a:r>
              <a:rPr lang="en-US" sz="3200"/>
              <a:t>Lac Beetle Secretion</a:t>
            </a:r>
            <a:r>
              <a:rPr lang="en-US"/>
              <a:t>  </a:t>
            </a:r>
          </a:p>
        </p:txBody>
      </p:sp>
      <p:pic>
        <p:nvPicPr>
          <p:cNvPr id="186371" name="Picture 3" descr="Pl4_Shellac Union cases_mirror_seals"/>
          <p:cNvPicPr>
            <a:picLocks noGrp="1" noChangeAspect="1" noChangeArrowheads="1"/>
          </p:cNvPicPr>
          <p:nvPr>
            <p:ph idx="1"/>
          </p:nvPr>
        </p:nvPicPr>
        <p:blipFill>
          <a:blip r:embed="rId3"/>
          <a:srcRect l="5760" t="15135" r="4320" b="3242"/>
          <a:stretch>
            <a:fillRect/>
          </a:stretch>
        </p:blipFill>
        <p:spPr>
          <a:xfrm>
            <a:off x="962010" y="1676400"/>
            <a:ext cx="3667140" cy="4434681"/>
          </a:xfrm>
          <a:ln/>
        </p:spPr>
      </p:pic>
      <p:sp>
        <p:nvSpPr>
          <p:cNvPr id="186372" name="Text Box 4"/>
          <p:cNvSpPr txBox="1">
            <a:spLocks noChangeArrowheads="1"/>
          </p:cNvSpPr>
          <p:nvPr/>
        </p:nvSpPr>
        <p:spPr bwMode="auto">
          <a:xfrm>
            <a:off x="5029200" y="2743200"/>
            <a:ext cx="3352800" cy="2830513"/>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Arial" charset="0"/>
                <a:ea typeface="ＭＳ Ｐゴシック" charset="-128"/>
                <a:cs typeface="ＭＳ Ｐゴシック" charset="-128"/>
              </a:rPr>
              <a:t>Union Cases </a:t>
            </a:r>
            <a:br>
              <a:rPr lang="en-US">
                <a:latin typeface="Arial" charset="0"/>
                <a:ea typeface="ＭＳ Ｐゴシック" charset="-128"/>
                <a:cs typeface="ＭＳ Ｐゴシック" charset="-128"/>
              </a:rPr>
            </a:br>
            <a:r>
              <a:rPr lang="en-US">
                <a:latin typeface="Arial" charset="0"/>
                <a:ea typeface="ＭＳ Ｐゴシック" charset="-128"/>
                <a:cs typeface="ＭＳ Ｐゴシック" charset="-128"/>
              </a:rPr>
              <a:t>(1854-1870s)</a:t>
            </a:r>
          </a:p>
          <a:p>
            <a:pPr>
              <a:spcBef>
                <a:spcPct val="50000"/>
              </a:spcBef>
            </a:pPr>
            <a:r>
              <a:rPr lang="en-US">
                <a:latin typeface="Arial" charset="0"/>
                <a:ea typeface="ＭＳ Ｐゴシック" charset="-128"/>
                <a:cs typeface="ＭＳ Ｐゴシック" charset="-128"/>
              </a:rPr>
              <a:t>Mirrors</a:t>
            </a:r>
          </a:p>
          <a:p>
            <a:pPr>
              <a:spcBef>
                <a:spcPct val="50000"/>
              </a:spcBef>
            </a:pPr>
            <a:r>
              <a:rPr lang="en-US">
                <a:latin typeface="Arial" charset="0"/>
                <a:ea typeface="ＭＳ Ｐゴシック" charset="-128"/>
                <a:cs typeface="ＭＳ Ｐゴシック" charset="-128"/>
              </a:rPr>
              <a:t>Seals</a:t>
            </a:r>
          </a:p>
          <a:p>
            <a:pPr>
              <a:spcBef>
                <a:spcPct val="50000"/>
              </a:spcBef>
            </a:pPr>
            <a:r>
              <a:rPr lang="en-US">
                <a:latin typeface="Arial" charset="0"/>
                <a:ea typeface="ＭＳ Ｐゴシック" charset="-128"/>
                <a:cs typeface="ＭＳ Ｐゴシック" charset="-128"/>
              </a:rPr>
              <a:t>Gramophone 78 rpms</a:t>
            </a:r>
            <a:br>
              <a:rPr lang="en-US">
                <a:latin typeface="Arial" charset="0"/>
                <a:ea typeface="ＭＳ Ｐゴシック" charset="-128"/>
                <a:cs typeface="ＭＳ Ｐゴシック" charset="-128"/>
              </a:rPr>
            </a:br>
            <a:r>
              <a:rPr lang="en-US">
                <a:latin typeface="Arial" charset="0"/>
                <a:ea typeface="ＭＳ Ｐゴシック" charset="-128"/>
                <a:cs typeface="ＭＳ Ｐゴシック" charset="-128"/>
              </a:rPr>
              <a:t>(1897-1940s)</a:t>
            </a:r>
          </a:p>
        </p:txBody>
      </p:sp>
      <p:sp>
        <p:nvSpPr>
          <p:cNvPr id="186373" name="Text Box 5"/>
          <p:cNvSpPr txBox="1">
            <a:spLocks noChangeArrowheads="1"/>
          </p:cNvSpPr>
          <p:nvPr/>
        </p:nvSpPr>
        <p:spPr bwMode="auto">
          <a:xfrm>
            <a:off x="4953000" y="5471318"/>
            <a:ext cx="3733800" cy="639763"/>
          </a:xfrm>
          <a:prstGeom prst="rect">
            <a:avLst/>
          </a:prstGeom>
          <a:noFill/>
          <a:ln w="9525">
            <a:noFill/>
            <a:miter lim="800000"/>
            <a:headEnd/>
            <a:tailEnd/>
          </a:ln>
        </p:spPr>
        <p:txBody>
          <a:bodyPr>
            <a:prstTxWarp prst="textNoShape">
              <a:avLst/>
            </a:prstTxWarp>
            <a:spAutoFit/>
          </a:bodyPr>
          <a:lstStyle/>
          <a:p>
            <a:pPr>
              <a:spcBef>
                <a:spcPct val="50000"/>
              </a:spcBef>
            </a:pPr>
            <a:r>
              <a:rPr lang="en-US" sz="1200" dirty="0">
                <a:latin typeface="Times New Roman" charset="0"/>
                <a:ea typeface="ＭＳ Ｐゴシック" charset="-128"/>
                <a:cs typeface="ＭＳ Ｐゴシック" charset="-128"/>
              </a:rPr>
              <a:t>Source:  Susan Mossman, ed., </a:t>
            </a:r>
            <a:r>
              <a:rPr lang="en-US" sz="1200" u="sng" dirty="0">
                <a:latin typeface="Times New Roman" charset="0"/>
                <a:ea typeface="ＭＳ Ｐゴシック" charset="-128"/>
                <a:cs typeface="ＭＳ Ｐゴシック" charset="-128"/>
              </a:rPr>
              <a:t>Early Plastics:  Perspectives 1850-1950</a:t>
            </a:r>
            <a:r>
              <a:rPr lang="en-US" sz="1200" dirty="0">
                <a:latin typeface="Times New Roman" charset="0"/>
                <a:ea typeface="ＭＳ Ｐゴシック" charset="-128"/>
                <a:cs typeface="ＭＳ Ｐゴシック" charset="-128"/>
              </a:rPr>
              <a:t> (Science Museum, London: 1997), Plate 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r>
              <a:rPr lang="en-US"/>
              <a:t>John Hyatt’s Billiard Ball</a:t>
            </a:r>
          </a:p>
        </p:txBody>
      </p:sp>
      <p:sp>
        <p:nvSpPr>
          <p:cNvPr id="192515" name="Text Box 3"/>
          <p:cNvSpPr txBox="1">
            <a:spLocks noChangeArrowheads="1"/>
          </p:cNvSpPr>
          <p:nvPr/>
        </p:nvSpPr>
        <p:spPr bwMode="auto">
          <a:xfrm rot="16200000">
            <a:off x="-547688" y="3313113"/>
            <a:ext cx="4113213" cy="427038"/>
          </a:xfrm>
          <a:prstGeom prst="rect">
            <a:avLst/>
          </a:prstGeom>
          <a:noFill/>
          <a:ln w="9525">
            <a:noFill/>
            <a:miter lim="800000"/>
            <a:headEnd/>
            <a:tailEnd/>
          </a:ln>
        </p:spPr>
        <p:txBody>
          <a:bodyPr>
            <a:prstTxWarp prst="textNoShape">
              <a:avLst/>
            </a:prstTxWarp>
            <a:spAutoFit/>
          </a:bodyPr>
          <a:lstStyle/>
          <a:p>
            <a:r>
              <a:rPr lang="en-US" sz="1200">
                <a:latin typeface="Times New Roman" charset="0"/>
                <a:ea typeface="ＭＳ Ｐゴシック" charset="-128"/>
                <a:cs typeface="ＭＳ Ｐゴシック" charset="-128"/>
              </a:rPr>
              <a:t>Copyright Smithsonian National Museum of American History, </a:t>
            </a:r>
            <a:r>
              <a:rPr lang="en-US" sz="1000">
                <a:latin typeface="Times New Roman" charset="0"/>
                <a:ea typeface="ＭＳ Ｐゴシック" charset="-128"/>
                <a:cs typeface="ＭＳ Ｐゴシック" charset="-128"/>
              </a:rPr>
              <a:t>http://americanhistory.si.edu/collections/object.cfm?key=35&amp;objkey=18</a:t>
            </a:r>
            <a:endParaRPr lang="en-US">
              <a:latin typeface="Arial" charset="0"/>
              <a:ea typeface="ＭＳ Ｐゴシック" charset="-128"/>
              <a:cs typeface="ＭＳ Ｐゴシック" charset="-128"/>
            </a:endParaRPr>
          </a:p>
        </p:txBody>
      </p:sp>
      <p:pic>
        <p:nvPicPr>
          <p:cNvPr id="192516" name="Picture 4" descr="John Hyatt billiard ball Smithsonian"/>
          <p:cNvPicPr>
            <a:picLocks noChangeAspect="1" noChangeArrowheads="1"/>
          </p:cNvPicPr>
          <p:nvPr/>
        </p:nvPicPr>
        <p:blipFill>
          <a:blip r:embed="rId3"/>
          <a:srcRect l="16823" t="2150" r="13458" b="16119"/>
          <a:stretch>
            <a:fillRect/>
          </a:stretch>
        </p:blipFill>
        <p:spPr bwMode="auto">
          <a:xfrm>
            <a:off x="1676400" y="1676400"/>
            <a:ext cx="3516313" cy="3227388"/>
          </a:xfrm>
          <a:prstGeom prst="rect">
            <a:avLst/>
          </a:prstGeom>
          <a:noFill/>
        </p:spPr>
      </p:pic>
      <p:sp>
        <p:nvSpPr>
          <p:cNvPr id="192517" name="Text Box 5"/>
          <p:cNvSpPr txBox="1">
            <a:spLocks noChangeArrowheads="1"/>
          </p:cNvSpPr>
          <p:nvPr/>
        </p:nvSpPr>
        <p:spPr bwMode="auto">
          <a:xfrm>
            <a:off x="1965023" y="5181600"/>
            <a:ext cx="6533805" cy="92333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800" dirty="0">
                <a:latin typeface="Verdana" charset="0"/>
                <a:ea typeface="ＭＳ Ｐゴシック" charset="-128"/>
                <a:cs typeface="ＭＳ Ｐゴシック" charset="-128"/>
              </a:rPr>
              <a:t>"Made in 1868 of Cellulose Nitrate, Celluloid. The Year John Wesley Hyatt Discovered This First Plastics Resin."</a:t>
            </a:r>
            <a:endParaRPr lang="en-US" dirty="0">
              <a:latin typeface="Verdana" charset="0"/>
              <a:ea typeface="ＭＳ Ｐゴシック" charset="-128"/>
              <a:cs typeface="ＭＳ Ｐゴシック" charset="-128"/>
            </a:endParaRPr>
          </a:p>
        </p:txBody>
      </p:sp>
      <p:pic>
        <p:nvPicPr>
          <p:cNvPr id="192518" name="Picture 6" descr="hyatt"/>
          <p:cNvPicPr>
            <a:picLocks noChangeAspect="1" noChangeArrowheads="1"/>
          </p:cNvPicPr>
          <p:nvPr/>
        </p:nvPicPr>
        <p:blipFill>
          <a:blip r:embed="rId4"/>
          <a:srcRect/>
          <a:stretch>
            <a:fillRect/>
          </a:stretch>
        </p:blipFill>
        <p:spPr bwMode="auto">
          <a:xfrm>
            <a:off x="5334000" y="1676400"/>
            <a:ext cx="2182813" cy="2895600"/>
          </a:xfrm>
          <a:prstGeom prst="rect">
            <a:avLst/>
          </a:prstGeom>
          <a:noFill/>
        </p:spPr>
      </p:pic>
      <p:sp>
        <p:nvSpPr>
          <p:cNvPr id="192519" name="Text Box 7"/>
          <p:cNvSpPr txBox="1">
            <a:spLocks noChangeArrowheads="1"/>
          </p:cNvSpPr>
          <p:nvPr/>
        </p:nvSpPr>
        <p:spPr bwMode="auto">
          <a:xfrm rot="5400000">
            <a:off x="6309519" y="2986881"/>
            <a:ext cx="2895600" cy="274638"/>
          </a:xfrm>
          <a:prstGeom prst="rect">
            <a:avLst/>
          </a:prstGeom>
          <a:noFill/>
          <a:ln w="9525">
            <a:noFill/>
            <a:miter lim="800000"/>
            <a:headEnd/>
            <a:tailEnd/>
          </a:ln>
        </p:spPr>
        <p:txBody>
          <a:bodyPr>
            <a:prstTxWarp prst="textNoShape">
              <a:avLst/>
            </a:prstTxWarp>
            <a:spAutoFit/>
          </a:bodyPr>
          <a:lstStyle/>
          <a:p>
            <a:pPr>
              <a:spcBef>
                <a:spcPct val="50000"/>
              </a:spcBef>
            </a:pPr>
            <a:r>
              <a:rPr lang="en-US" sz="1200">
                <a:latin typeface="Times New Roman" charset="0"/>
                <a:ea typeface="ＭＳ Ｐゴシック" charset="-128"/>
                <a:cs typeface="ＭＳ Ｐゴシック" charset="-128"/>
              </a:rPr>
              <a:t>http://home.planet.nl/~kockpit/history.htm</a:t>
            </a:r>
            <a:endParaRPr lang="en-US">
              <a:latin typeface="Arial" charset="0"/>
              <a:ea typeface="ＭＳ Ｐゴシック" charset="-128"/>
              <a:cs typeface="ＭＳ Ｐゴシック"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1026" descr="Casein_dishjpg"/>
          <p:cNvPicPr>
            <a:picLocks noChangeAspect="1" noChangeArrowheads="1"/>
          </p:cNvPicPr>
          <p:nvPr/>
        </p:nvPicPr>
        <p:blipFill>
          <a:blip r:embed="rId3"/>
          <a:srcRect/>
          <a:stretch>
            <a:fillRect/>
          </a:stretch>
        </p:blipFill>
        <p:spPr bwMode="auto">
          <a:xfrm>
            <a:off x="1371600" y="2590800"/>
            <a:ext cx="1624013" cy="1752600"/>
          </a:xfrm>
          <a:prstGeom prst="rect">
            <a:avLst/>
          </a:prstGeom>
          <a:noFill/>
        </p:spPr>
      </p:pic>
      <p:pic>
        <p:nvPicPr>
          <p:cNvPr id="194563" name="Picture 1027" descr="pencil_casein"/>
          <p:cNvPicPr>
            <a:picLocks noChangeAspect="1" noChangeArrowheads="1"/>
          </p:cNvPicPr>
          <p:nvPr/>
        </p:nvPicPr>
        <p:blipFill>
          <a:blip r:embed="rId4"/>
          <a:srcRect/>
          <a:stretch>
            <a:fillRect/>
          </a:stretch>
        </p:blipFill>
        <p:spPr bwMode="auto">
          <a:xfrm>
            <a:off x="5334000" y="2438400"/>
            <a:ext cx="1905000" cy="1304925"/>
          </a:xfrm>
          <a:prstGeom prst="rect">
            <a:avLst/>
          </a:prstGeom>
          <a:noFill/>
        </p:spPr>
      </p:pic>
      <p:pic>
        <p:nvPicPr>
          <p:cNvPr id="194564" name="Picture 1028" descr="Casein_brushes"/>
          <p:cNvPicPr>
            <a:picLocks noChangeAspect="1" noChangeArrowheads="1"/>
          </p:cNvPicPr>
          <p:nvPr/>
        </p:nvPicPr>
        <p:blipFill>
          <a:blip r:embed="rId5"/>
          <a:srcRect/>
          <a:stretch>
            <a:fillRect/>
          </a:stretch>
        </p:blipFill>
        <p:spPr bwMode="auto">
          <a:xfrm>
            <a:off x="5410200" y="3886200"/>
            <a:ext cx="1905000" cy="1276350"/>
          </a:xfrm>
          <a:prstGeom prst="rect">
            <a:avLst/>
          </a:prstGeom>
          <a:noFill/>
        </p:spPr>
      </p:pic>
      <p:pic>
        <p:nvPicPr>
          <p:cNvPr id="194565" name="Picture 1029" descr="buttons"/>
          <p:cNvPicPr>
            <a:picLocks noChangeAspect="1" noChangeArrowheads="1"/>
          </p:cNvPicPr>
          <p:nvPr/>
        </p:nvPicPr>
        <p:blipFill>
          <a:blip r:embed="rId6"/>
          <a:srcRect/>
          <a:stretch>
            <a:fillRect/>
          </a:stretch>
        </p:blipFill>
        <p:spPr bwMode="auto">
          <a:xfrm>
            <a:off x="3095625" y="2514600"/>
            <a:ext cx="2105025" cy="3124200"/>
          </a:xfrm>
          <a:prstGeom prst="rect">
            <a:avLst/>
          </a:prstGeom>
          <a:noFill/>
        </p:spPr>
      </p:pic>
      <p:sp>
        <p:nvSpPr>
          <p:cNvPr id="194566" name="Text Box 1030"/>
          <p:cNvSpPr txBox="1">
            <a:spLocks noChangeArrowheads="1"/>
          </p:cNvSpPr>
          <p:nvPr/>
        </p:nvSpPr>
        <p:spPr bwMode="auto">
          <a:xfrm>
            <a:off x="1066800" y="533400"/>
            <a:ext cx="6934200" cy="1770063"/>
          </a:xfrm>
          <a:prstGeom prst="rect">
            <a:avLst/>
          </a:prstGeom>
          <a:solidFill>
            <a:srgbClr val="155C46"/>
          </a:solidFill>
          <a:ln w="9525">
            <a:noFill/>
            <a:miter lim="800000"/>
            <a:headEnd/>
            <a:tailEnd/>
          </a:ln>
        </p:spPr>
        <p:txBody>
          <a:bodyPr>
            <a:prstTxWarp prst="textNoShape">
              <a:avLst/>
            </a:prstTxWarp>
            <a:spAutoFit/>
          </a:bodyPr>
          <a:lstStyle/>
          <a:p>
            <a:pPr algn="ctr">
              <a:spcBef>
                <a:spcPct val="50000"/>
              </a:spcBef>
            </a:pPr>
            <a:r>
              <a:rPr lang="en-US" sz="4000" dirty="0">
                <a:solidFill>
                  <a:schemeClr val="bg1"/>
                </a:solidFill>
                <a:latin typeface="Arial" charset="0"/>
                <a:ea typeface="ＭＳ Ｐゴシック" charset="-128"/>
                <a:cs typeface="ＭＳ Ｐゴシック" charset="-128"/>
              </a:rPr>
              <a:t>Casein</a:t>
            </a:r>
            <a:endParaRPr lang="en-US" sz="3600" dirty="0">
              <a:solidFill>
                <a:schemeClr val="bg1"/>
              </a:solidFill>
              <a:latin typeface="Arial" charset="0"/>
              <a:ea typeface="ＭＳ Ｐゴシック" charset="-128"/>
              <a:cs typeface="ＭＳ Ｐゴシック" charset="-128"/>
            </a:endParaRPr>
          </a:p>
          <a:p>
            <a:pPr algn="ctr">
              <a:spcBef>
                <a:spcPct val="50000"/>
              </a:spcBef>
            </a:pPr>
            <a:r>
              <a:rPr lang="en-US" sz="2800" dirty="0">
                <a:solidFill>
                  <a:schemeClr val="bg1"/>
                </a:solidFill>
                <a:latin typeface="Arial" charset="0"/>
                <a:ea typeface="ＭＳ Ｐゴシック" charset="-128"/>
                <a:cs typeface="ＭＳ Ｐゴシック" charset="-128"/>
              </a:rPr>
              <a:t>Made from milk curds or skimmed milk </a:t>
            </a:r>
            <a:br>
              <a:rPr lang="en-US" sz="2800" dirty="0">
                <a:solidFill>
                  <a:schemeClr val="bg1"/>
                </a:solidFill>
                <a:latin typeface="Arial" charset="0"/>
                <a:ea typeface="ＭＳ Ｐゴシック" charset="-128"/>
                <a:cs typeface="ＭＳ Ｐゴシック" charset="-128"/>
              </a:rPr>
            </a:br>
            <a:r>
              <a:rPr lang="en-US" sz="2800" dirty="0">
                <a:solidFill>
                  <a:schemeClr val="bg1"/>
                </a:solidFill>
                <a:latin typeface="Arial" charset="0"/>
                <a:ea typeface="ＭＳ Ｐゴシック" charset="-128"/>
                <a:cs typeface="ＭＳ Ｐゴシック" charset="-128"/>
              </a:rPr>
              <a:t>(protein based)</a:t>
            </a:r>
            <a:r>
              <a:rPr lang="en-US" dirty="0">
                <a:solidFill>
                  <a:schemeClr val="bg1"/>
                </a:solidFill>
                <a:latin typeface="Arial" charset="0"/>
                <a:ea typeface="ＭＳ Ｐゴシック" charset="-128"/>
                <a:cs typeface="ＭＳ Ｐゴシック" charset="-128"/>
              </a:rPr>
              <a:t> </a:t>
            </a:r>
          </a:p>
        </p:txBody>
      </p:sp>
      <p:sp>
        <p:nvSpPr>
          <p:cNvPr id="194567" name="Text Box 1031"/>
          <p:cNvSpPr txBox="1">
            <a:spLocks noChangeArrowheads="1"/>
          </p:cNvSpPr>
          <p:nvPr/>
        </p:nvSpPr>
        <p:spPr bwMode="auto">
          <a:xfrm>
            <a:off x="914399" y="5746880"/>
            <a:ext cx="6922349" cy="276999"/>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200" dirty="0">
                <a:latin typeface="Times New Roman" charset="0"/>
                <a:ea typeface="ＭＳ Ｐゴシック" charset="-128"/>
                <a:cs typeface="ＭＳ Ｐゴシック" charset="-128"/>
              </a:rPr>
              <a:t>Source: Plastics Historical Society (London) http://www.plastiquarian.com/casein1.htm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a:t>Chardonnet Silk</a:t>
            </a:r>
          </a:p>
        </p:txBody>
      </p:sp>
      <p:graphicFrame>
        <p:nvGraphicFramePr>
          <p:cNvPr id="196611" name="Object 3"/>
          <p:cNvGraphicFramePr>
            <a:graphicFrameLocks noChangeAspect="1"/>
          </p:cNvGraphicFramePr>
          <p:nvPr/>
        </p:nvGraphicFramePr>
        <p:xfrm>
          <a:off x="675980" y="1676400"/>
          <a:ext cx="2945107" cy="4084638"/>
        </p:xfrm>
        <a:graphic>
          <a:graphicData uri="http://schemas.openxmlformats.org/presentationml/2006/ole">
            <p:oleObj spid="_x0000_s234498" name="Document" r:id="rId4" imgW="3544824" imgH="4916424" progId="Word.Document.8">
              <p:embed/>
            </p:oleObj>
          </a:graphicData>
        </a:graphic>
      </p:graphicFrame>
      <p:pic>
        <p:nvPicPr>
          <p:cNvPr id="196612" name="Picture 4" descr="silk01"/>
          <p:cNvPicPr>
            <a:picLocks noChangeAspect="1" noChangeArrowheads="1"/>
          </p:cNvPicPr>
          <p:nvPr/>
        </p:nvPicPr>
        <p:blipFill>
          <a:blip r:embed="rId5"/>
          <a:srcRect/>
          <a:stretch>
            <a:fillRect/>
          </a:stretch>
        </p:blipFill>
        <p:spPr bwMode="auto">
          <a:xfrm>
            <a:off x="3733800" y="1676400"/>
            <a:ext cx="2590800" cy="1900238"/>
          </a:xfrm>
          <a:prstGeom prst="rect">
            <a:avLst/>
          </a:prstGeom>
          <a:noFill/>
        </p:spPr>
      </p:pic>
      <p:sp>
        <p:nvSpPr>
          <p:cNvPr id="196613" name="Text Box 5"/>
          <p:cNvSpPr txBox="1">
            <a:spLocks noChangeArrowheads="1"/>
          </p:cNvSpPr>
          <p:nvPr/>
        </p:nvSpPr>
        <p:spPr bwMode="auto">
          <a:xfrm>
            <a:off x="3886200" y="5808500"/>
            <a:ext cx="4876800" cy="457200"/>
          </a:xfrm>
          <a:prstGeom prst="rect">
            <a:avLst/>
          </a:prstGeom>
          <a:noFill/>
          <a:ln w="9525">
            <a:noFill/>
            <a:miter lim="800000"/>
            <a:headEnd/>
            <a:tailEnd/>
          </a:ln>
        </p:spPr>
        <p:txBody>
          <a:bodyPr>
            <a:prstTxWarp prst="textNoShape">
              <a:avLst/>
            </a:prstTxWarp>
            <a:spAutoFit/>
          </a:bodyPr>
          <a:lstStyle/>
          <a:p>
            <a:r>
              <a:rPr lang="en-US" sz="1200" dirty="0">
                <a:latin typeface="Times New Roman" charset="0"/>
                <a:ea typeface="ＭＳ Ｐゴシック" charset="-128"/>
                <a:cs typeface="ＭＳ Ｐゴシック" charset="-128"/>
              </a:rPr>
              <a:t>Source: Plastics Historical Society (London) </a:t>
            </a:r>
            <a:r>
              <a:rPr lang="en-US" sz="1200" dirty="0" err="1">
                <a:latin typeface="Times New Roman" charset="0"/>
                <a:ea typeface="ＭＳ Ｐゴシック" charset="-128"/>
                <a:cs typeface="ＭＳ Ｐゴシック" charset="-128"/>
              </a:rPr>
              <a:t>www.plastiquarian.com</a:t>
            </a:r>
            <a:r>
              <a:rPr lang="en-US" sz="1200" dirty="0">
                <a:latin typeface="Times New Roman" charset="0"/>
                <a:ea typeface="ＭＳ Ｐゴシック" charset="-128"/>
                <a:cs typeface="ＭＳ Ｐゴシック" charset="-128"/>
              </a:rPr>
              <a:t>; </a:t>
            </a:r>
            <a:r>
              <a:rPr lang="en-US" sz="1200" dirty="0" err="1">
                <a:latin typeface="Times New Roman" charset="0"/>
                <a:ea typeface="ＭＳ Ｐゴシック" charset="-128"/>
                <a:cs typeface="ＭＳ Ｐゴシック" charset="-128"/>
              </a:rPr>
              <a:t>www.museum-of-hosiery.org</a:t>
            </a:r>
            <a:r>
              <a:rPr lang="en-US" sz="1200" dirty="0">
                <a:latin typeface="Times New Roman" charset="0"/>
                <a:ea typeface="ＭＳ Ｐゴシック" charset="-128"/>
                <a:cs typeface="ＭＳ Ｐゴシック" charset="-128"/>
              </a:rPr>
              <a:t>; and New York Times archives.</a:t>
            </a:r>
          </a:p>
        </p:txBody>
      </p:sp>
      <p:pic>
        <p:nvPicPr>
          <p:cNvPr id="196614" name="Picture 6" descr="articial stockings"/>
          <p:cNvPicPr>
            <a:picLocks noChangeAspect="1" noChangeArrowheads="1"/>
          </p:cNvPicPr>
          <p:nvPr/>
        </p:nvPicPr>
        <p:blipFill>
          <a:blip r:embed="rId6"/>
          <a:srcRect/>
          <a:stretch>
            <a:fillRect/>
          </a:stretch>
        </p:blipFill>
        <p:spPr bwMode="auto">
          <a:xfrm>
            <a:off x="3733800" y="3886200"/>
            <a:ext cx="2667000" cy="1712913"/>
          </a:xfrm>
          <a:prstGeom prst="rect">
            <a:avLst/>
          </a:prstGeom>
          <a:noFill/>
        </p:spPr>
      </p:pic>
      <p:pic>
        <p:nvPicPr>
          <p:cNvPr id="196615" name="Picture 7" descr="COUNT CHARDONNET'S SILK"/>
          <p:cNvPicPr>
            <a:picLocks noGrp="1" noChangeAspect="1" noChangeArrowheads="1"/>
          </p:cNvPicPr>
          <p:nvPr>
            <p:ph idx="1"/>
          </p:nvPr>
        </p:nvPicPr>
        <p:blipFill>
          <a:blip r:embed="rId7"/>
          <a:srcRect l="14119" t="7274" r="16473" b="18184"/>
          <a:stretch>
            <a:fillRect/>
          </a:stretch>
        </p:blipFill>
        <p:spPr>
          <a:xfrm>
            <a:off x="6477000" y="1905000"/>
            <a:ext cx="2628900" cy="3657600"/>
          </a:xfrm>
        </p:spPr>
      </p:pic>
      <p:sp>
        <p:nvSpPr>
          <p:cNvPr id="196616" name="Text Box 8"/>
          <p:cNvSpPr txBox="1">
            <a:spLocks noChangeArrowheads="1"/>
          </p:cNvSpPr>
          <p:nvPr/>
        </p:nvSpPr>
        <p:spPr bwMode="auto">
          <a:xfrm>
            <a:off x="7391400" y="5486400"/>
            <a:ext cx="1371600" cy="274638"/>
          </a:xfrm>
          <a:prstGeom prst="rect">
            <a:avLst/>
          </a:prstGeom>
          <a:noFill/>
          <a:ln w="9525">
            <a:noFill/>
            <a:miter lim="800000"/>
            <a:headEnd/>
            <a:tailEnd/>
          </a:ln>
        </p:spPr>
        <p:txBody>
          <a:bodyPr>
            <a:prstTxWarp prst="textNoShape">
              <a:avLst/>
            </a:prstTxWarp>
            <a:spAutoFit/>
          </a:bodyPr>
          <a:lstStyle/>
          <a:p>
            <a:pPr>
              <a:spcBef>
                <a:spcPct val="50000"/>
              </a:spcBef>
            </a:pPr>
            <a:r>
              <a:rPr lang="en-US" sz="1200">
                <a:latin typeface="Arial" charset="0"/>
                <a:ea typeface="ＭＳ Ｐゴシック" charset="-128"/>
                <a:cs typeface="ＭＳ Ｐゴシック" charset="-128"/>
              </a:rPr>
              <a:t>Nov. 21, 1889</a:t>
            </a:r>
            <a:endParaRPr lang="en-US">
              <a:latin typeface="Arial" charset="0"/>
              <a:ea typeface="ＭＳ Ｐゴシック" charset="-128"/>
              <a:cs typeface="ＭＳ Ｐゴシック"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descr="Large confetti"/>
          <p:cNvSpPr>
            <a:spLocks noGrp="1" noChangeArrowheads="1"/>
          </p:cNvSpPr>
          <p:nvPr>
            <p:ph type="title"/>
          </p:nvPr>
        </p:nvSpPr>
        <p:spPr/>
        <p:txBody>
          <a:bodyPr/>
          <a:lstStyle/>
          <a:p>
            <a:r>
              <a:rPr lang="en-US" sz="4000"/>
              <a:t>Henry Ford’s Biological Car (1941)</a:t>
            </a:r>
            <a:endParaRPr lang="en-US"/>
          </a:p>
        </p:txBody>
      </p:sp>
      <p:sp>
        <p:nvSpPr>
          <p:cNvPr id="154627" name="Rectangle 3"/>
          <p:cNvSpPr>
            <a:spLocks noGrp="1" noChangeArrowheads="1"/>
          </p:cNvSpPr>
          <p:nvPr>
            <p:ph type="body" sz="half" idx="3"/>
          </p:nvPr>
        </p:nvSpPr>
        <p:spPr/>
        <p:txBody>
          <a:bodyPr/>
          <a:lstStyle/>
          <a:p>
            <a:r>
              <a:rPr lang="en-US"/>
              <a:t>body: variety of plant fibers</a:t>
            </a:r>
          </a:p>
          <a:p>
            <a:r>
              <a:rPr lang="en-US"/>
              <a:t>dashboard, wheel, seat covers: soy protein</a:t>
            </a:r>
          </a:p>
          <a:p>
            <a:r>
              <a:rPr lang="en-US"/>
              <a:t>tank: filled with corn-derived ethanol</a:t>
            </a:r>
            <a:endParaRPr lang="en-US" sz="2000"/>
          </a:p>
        </p:txBody>
      </p:sp>
      <p:pic>
        <p:nvPicPr>
          <p:cNvPr id="154630" name="Picture 6" descr="soycar"/>
          <p:cNvPicPr>
            <a:picLocks noGrp="1" noChangeAspect="1" noChangeArrowheads="1"/>
          </p:cNvPicPr>
          <p:nvPr>
            <p:ph sz="quarter" idx="1"/>
          </p:nvPr>
        </p:nvPicPr>
        <p:blipFill>
          <a:blip r:embed="rId3"/>
          <a:srcRect/>
          <a:stretch>
            <a:fillRect/>
          </a:stretch>
        </p:blipFill>
        <p:spPr>
          <a:xfrm>
            <a:off x="1181100" y="1634800"/>
            <a:ext cx="3162300" cy="2538413"/>
          </a:xfrm>
        </p:spPr>
      </p:pic>
      <p:pic>
        <p:nvPicPr>
          <p:cNvPr id="154631" name="Picture 7" descr="Henry_Ford"/>
          <p:cNvPicPr>
            <a:picLocks noGrp="1" noChangeAspect="1" noChangeArrowheads="1"/>
          </p:cNvPicPr>
          <p:nvPr>
            <p:ph sz="quarter" idx="2"/>
          </p:nvPr>
        </p:nvPicPr>
        <p:blipFill>
          <a:blip r:embed="rId4"/>
          <a:srcRect/>
          <a:stretch>
            <a:fillRect/>
          </a:stretch>
        </p:blipFill>
        <p:spPr>
          <a:xfrm>
            <a:off x="2229726" y="4177780"/>
            <a:ext cx="1918220" cy="191822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wonlife_poster"/>
          <p:cNvPicPr>
            <a:picLocks noGrp="1" noChangeAspect="1" noChangeArrowheads="1"/>
          </p:cNvPicPr>
          <p:nvPr>
            <p:ph sz="quarter" idx="1"/>
          </p:nvPr>
        </p:nvPicPr>
        <p:blipFill>
          <a:blip r:embed="rId3"/>
          <a:srcRect/>
          <a:stretch>
            <a:fillRect/>
          </a:stretch>
        </p:blipFill>
        <p:spPr>
          <a:xfrm>
            <a:off x="4800600" y="762000"/>
            <a:ext cx="3533775" cy="5257800"/>
          </a:xfrm>
          <a:ln/>
        </p:spPr>
      </p:pic>
      <p:pic>
        <p:nvPicPr>
          <p:cNvPr id="200707" name="Picture 3" descr="grad2"/>
          <p:cNvPicPr>
            <a:picLocks noChangeAspect="1" noChangeArrowheads="1"/>
          </p:cNvPicPr>
          <p:nvPr/>
        </p:nvPicPr>
        <p:blipFill>
          <a:blip r:embed="rId4"/>
          <a:srcRect/>
          <a:stretch>
            <a:fillRect/>
          </a:stretch>
        </p:blipFill>
        <p:spPr bwMode="auto">
          <a:xfrm>
            <a:off x="838200" y="762000"/>
            <a:ext cx="3835400" cy="54102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descr="Large confetti"/>
          <p:cNvSpPr>
            <a:spLocks noGrp="1" noChangeArrowheads="1"/>
          </p:cNvSpPr>
          <p:nvPr>
            <p:ph type="title"/>
          </p:nvPr>
        </p:nvSpPr>
        <p:spPr/>
        <p:txBody>
          <a:bodyPr/>
          <a:lstStyle/>
          <a:p>
            <a:r>
              <a:rPr lang="en-US" sz="3200"/>
              <a:t>The Good News on Biobased Alternatives</a:t>
            </a:r>
          </a:p>
        </p:txBody>
      </p:sp>
      <p:sp>
        <p:nvSpPr>
          <p:cNvPr id="66563" name="Rectangle 3"/>
          <p:cNvSpPr>
            <a:spLocks noGrp="1" noChangeArrowheads="1"/>
          </p:cNvSpPr>
          <p:nvPr>
            <p:ph idx="1"/>
          </p:nvPr>
        </p:nvSpPr>
        <p:spPr>
          <a:xfrm>
            <a:off x="1371600" y="1828800"/>
            <a:ext cx="6858000" cy="4114800"/>
          </a:xfrm>
        </p:spPr>
        <p:txBody>
          <a:bodyPr>
            <a:normAutofit fontScale="92500" lnSpcReduction="10000"/>
          </a:bodyPr>
          <a:lstStyle/>
          <a:p>
            <a:pPr>
              <a:lnSpc>
                <a:spcPct val="90000"/>
              </a:lnSpc>
            </a:pPr>
            <a:r>
              <a:rPr lang="en-US"/>
              <a:t>Variety of resins available</a:t>
            </a:r>
          </a:p>
          <a:p>
            <a:pPr>
              <a:lnSpc>
                <a:spcPct val="90000"/>
              </a:lnSpc>
            </a:pPr>
            <a:r>
              <a:rPr lang="en-US"/>
              <a:t>Performance improving</a:t>
            </a:r>
          </a:p>
          <a:p>
            <a:pPr>
              <a:lnSpc>
                <a:spcPct val="90000"/>
              </a:lnSpc>
            </a:pPr>
            <a:r>
              <a:rPr lang="en-US"/>
              <a:t>Experience and R&amp;D growing</a:t>
            </a:r>
          </a:p>
          <a:p>
            <a:pPr>
              <a:lnSpc>
                <a:spcPct val="90000"/>
              </a:lnSpc>
            </a:pPr>
            <a:r>
              <a:rPr lang="en-US"/>
              <a:t>Growth expected</a:t>
            </a:r>
          </a:p>
          <a:p>
            <a:pPr>
              <a:lnSpc>
                <a:spcPct val="90000"/>
              </a:lnSpc>
            </a:pPr>
            <a:r>
              <a:rPr lang="en-US"/>
              <a:t>Programs such as the federal biobased procurement will open up new markets</a:t>
            </a:r>
          </a:p>
          <a:p>
            <a:pPr>
              <a:lnSpc>
                <a:spcPct val="90000"/>
              </a:lnSpc>
            </a:pPr>
            <a:r>
              <a:rPr lang="en-US"/>
              <a:t>Standards in place </a:t>
            </a:r>
          </a:p>
          <a:p>
            <a:pPr>
              <a:lnSpc>
                <a:spcPct val="90000"/>
              </a:lnSpc>
            </a:pPr>
            <a:r>
              <a:rPr lang="en-US"/>
              <a:t>Price competitiveness improving</a:t>
            </a:r>
          </a:p>
          <a:p>
            <a:pPr>
              <a:lnSpc>
                <a:spcPct val="90000"/>
              </a:lnSpc>
            </a:pPr>
            <a:r>
              <a:rPr lang="en-US"/>
              <a:t>Demand increasing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descr="Large confetti"/>
          <p:cNvSpPr>
            <a:spLocks noGrp="1" noChangeArrowheads="1"/>
          </p:cNvSpPr>
          <p:nvPr>
            <p:ph type="title"/>
          </p:nvPr>
        </p:nvSpPr>
        <p:spPr/>
        <p:txBody>
          <a:bodyPr/>
          <a:lstStyle/>
          <a:p>
            <a:r>
              <a:rPr lang="en-US"/>
              <a:t>ASTM Standards</a:t>
            </a:r>
          </a:p>
        </p:txBody>
      </p:sp>
      <p:sp>
        <p:nvSpPr>
          <p:cNvPr id="20483" name="Rectangle 3"/>
          <p:cNvSpPr>
            <a:spLocks noGrp="1" noChangeArrowheads="1"/>
          </p:cNvSpPr>
          <p:nvPr>
            <p:ph type="body" idx="1"/>
          </p:nvPr>
        </p:nvSpPr>
        <p:spPr/>
        <p:txBody>
          <a:bodyPr>
            <a:normAutofit fontScale="92500"/>
          </a:bodyPr>
          <a:lstStyle/>
          <a:p>
            <a:r>
              <a:rPr lang="en-US" dirty="0"/>
              <a:t>D 6866 – defines and quantifies </a:t>
            </a:r>
            <a:r>
              <a:rPr lang="en-US" dirty="0" err="1"/>
              <a:t>biobased</a:t>
            </a:r>
            <a:r>
              <a:rPr lang="en-US" dirty="0"/>
              <a:t> content</a:t>
            </a:r>
            <a:endParaRPr lang="en-US" dirty="0" smtClean="0"/>
          </a:p>
          <a:p>
            <a:r>
              <a:rPr lang="en-US" dirty="0" smtClean="0"/>
              <a:t>D </a:t>
            </a:r>
            <a:r>
              <a:rPr lang="en-US" dirty="0"/>
              <a:t>6400 –</a:t>
            </a:r>
            <a:r>
              <a:rPr lang="en-US" dirty="0" smtClean="0"/>
              <a:t> specification for biodegradation in commercial composting systems</a:t>
            </a:r>
          </a:p>
          <a:p>
            <a:r>
              <a:rPr lang="en-US" dirty="0" smtClean="0"/>
              <a:t>D 7081 – specification for biodegradation in the marine environment</a:t>
            </a:r>
          </a:p>
          <a:p>
            <a:r>
              <a:rPr lang="en-US" dirty="0" smtClean="0"/>
              <a:t>D 5988 – test method for biodegradation in soil</a:t>
            </a:r>
          </a:p>
          <a:p>
            <a:r>
              <a:rPr lang="en-US" dirty="0" smtClean="0"/>
              <a:t>D 5511 – test method for biodegradation in anaerobic digesters</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descr="Large confetti"/>
          <p:cNvSpPr>
            <a:spLocks noGrp="1" noChangeArrowheads="1"/>
          </p:cNvSpPr>
          <p:nvPr>
            <p:ph type="title"/>
          </p:nvPr>
        </p:nvSpPr>
        <p:spPr/>
        <p:txBody>
          <a:bodyPr/>
          <a:lstStyle/>
          <a:p>
            <a:pPr eaLnBrk="1" hangingPunct="1"/>
            <a:r>
              <a:rPr lang="en-US"/>
              <a:t>Degradable Vs. Biodegradable</a:t>
            </a:r>
          </a:p>
        </p:txBody>
      </p:sp>
      <p:sp>
        <p:nvSpPr>
          <p:cNvPr id="54275" name="Rectangle 3"/>
          <p:cNvSpPr>
            <a:spLocks noGrp="1" noChangeArrowheads="1"/>
          </p:cNvSpPr>
          <p:nvPr>
            <p:ph sz="half" idx="1"/>
          </p:nvPr>
        </p:nvSpPr>
        <p:spPr>
          <a:xfrm>
            <a:off x="457200" y="1991911"/>
            <a:ext cx="3143862" cy="3503980"/>
          </a:xfrm>
        </p:spPr>
        <p:txBody>
          <a:bodyPr>
            <a:normAutofit fontScale="92500"/>
          </a:bodyPr>
          <a:lstStyle/>
          <a:p>
            <a:pPr marL="0" indent="9525" eaLnBrk="1" hangingPunct="1">
              <a:lnSpc>
                <a:spcPct val="90000"/>
              </a:lnSpc>
              <a:buFontTx/>
              <a:buNone/>
            </a:pPr>
            <a:r>
              <a:rPr lang="en-US" u="sng" dirty="0"/>
              <a:t>Degradable</a:t>
            </a:r>
            <a:endParaRPr lang="en-US" sz="1800" dirty="0"/>
          </a:p>
          <a:p>
            <a:pPr marL="455613" lvl="1" indent="-331788" eaLnBrk="1" hangingPunct="1">
              <a:lnSpc>
                <a:spcPct val="90000"/>
              </a:lnSpc>
              <a:buFont typeface="Wingdings" charset="2"/>
              <a:buNone/>
            </a:pPr>
            <a:r>
              <a:rPr lang="en-US" sz="2000" dirty="0"/>
              <a:t>May be invisible to naked eye</a:t>
            </a:r>
          </a:p>
          <a:p>
            <a:pPr marL="455613" lvl="1" indent="-331788" eaLnBrk="1" hangingPunct="1">
              <a:lnSpc>
                <a:spcPct val="90000"/>
              </a:lnSpc>
              <a:buFont typeface="Wingdings" charset="2"/>
              <a:buNone/>
            </a:pPr>
            <a:r>
              <a:rPr lang="en-US" sz="2000" dirty="0"/>
              <a:t>Fragment into smaller pieces</a:t>
            </a:r>
          </a:p>
          <a:p>
            <a:pPr marL="455613" lvl="1" indent="-331788" eaLnBrk="1" hangingPunct="1">
              <a:lnSpc>
                <a:spcPct val="90000"/>
              </a:lnSpc>
              <a:buFont typeface="Wingdings" charset="2"/>
              <a:buNone/>
            </a:pPr>
            <a:r>
              <a:rPr lang="en-US" sz="2000" dirty="0"/>
              <a:t>No data to document biodegradability within one growing season</a:t>
            </a:r>
          </a:p>
          <a:p>
            <a:pPr marL="455613" lvl="1" indent="-331788" eaLnBrk="1" hangingPunct="1">
              <a:lnSpc>
                <a:spcPct val="90000"/>
              </a:lnSpc>
              <a:buFont typeface="Wingdings" charset="2"/>
              <a:buNone/>
            </a:pPr>
            <a:r>
              <a:rPr lang="en-US" sz="2000" dirty="0"/>
              <a:t>Migrate into water table</a:t>
            </a:r>
          </a:p>
          <a:p>
            <a:pPr marL="455613" lvl="1" indent="-331788" eaLnBrk="1" hangingPunct="1">
              <a:lnSpc>
                <a:spcPct val="90000"/>
              </a:lnSpc>
              <a:buFont typeface="Wingdings" charset="2"/>
              <a:buNone/>
            </a:pPr>
            <a:r>
              <a:rPr lang="en-US" sz="2000" dirty="0"/>
              <a:t>Not completely assimilated by microbial populations in a short time period</a:t>
            </a:r>
            <a:endParaRPr lang="en-US" sz="1400" dirty="0"/>
          </a:p>
          <a:p>
            <a:pPr marL="0" indent="9525" eaLnBrk="1" hangingPunct="1">
              <a:lnSpc>
                <a:spcPct val="90000"/>
              </a:lnSpc>
              <a:buFontTx/>
              <a:buNone/>
            </a:pPr>
            <a:endParaRPr lang="en-US" sz="1400" dirty="0"/>
          </a:p>
        </p:txBody>
      </p:sp>
      <p:sp>
        <p:nvSpPr>
          <p:cNvPr id="54276" name="Rectangle 4"/>
          <p:cNvSpPr>
            <a:spLocks noGrp="1" noChangeArrowheads="1"/>
          </p:cNvSpPr>
          <p:nvPr>
            <p:ph sz="half" idx="2"/>
          </p:nvPr>
        </p:nvSpPr>
        <p:spPr>
          <a:xfrm>
            <a:off x="3664956" y="1981200"/>
            <a:ext cx="3193659" cy="3272106"/>
          </a:xfrm>
        </p:spPr>
        <p:txBody>
          <a:bodyPr>
            <a:normAutofit fontScale="92500"/>
          </a:bodyPr>
          <a:lstStyle/>
          <a:p>
            <a:pPr marL="0" indent="9525" eaLnBrk="1" hangingPunct="1">
              <a:buFontTx/>
              <a:buNone/>
            </a:pPr>
            <a:r>
              <a:rPr lang="en-US" u="sng" dirty="0"/>
              <a:t>Biodegradable</a:t>
            </a:r>
            <a:endParaRPr lang="en-US" dirty="0"/>
          </a:p>
          <a:p>
            <a:pPr marL="409575" lvl="1" eaLnBrk="1" hangingPunct="1">
              <a:buFont typeface="Wingdings" charset="2"/>
              <a:buNone/>
            </a:pPr>
            <a:r>
              <a:rPr lang="en-US" sz="2000" dirty="0"/>
              <a:t>Completely assimilated into food  and energy source by microbial populations in a short time period</a:t>
            </a:r>
          </a:p>
          <a:p>
            <a:pPr marL="409575" lvl="1" eaLnBrk="1" hangingPunct="1">
              <a:buFont typeface="Wingdings" charset="2"/>
              <a:buNone/>
            </a:pPr>
            <a:r>
              <a:rPr lang="en-US" sz="2000" dirty="0"/>
              <a:t>Meet biodegradability standards</a:t>
            </a:r>
          </a:p>
        </p:txBody>
      </p:sp>
      <p:sp>
        <p:nvSpPr>
          <p:cNvPr id="6" name="TextBox 5"/>
          <p:cNvSpPr txBox="1"/>
          <p:nvPr/>
        </p:nvSpPr>
        <p:spPr>
          <a:xfrm>
            <a:off x="3228516" y="5495890"/>
            <a:ext cx="5638033" cy="369332"/>
          </a:xfrm>
          <a:prstGeom prst="rect">
            <a:avLst/>
          </a:prstGeom>
          <a:noFill/>
        </p:spPr>
        <p:txBody>
          <a:bodyPr wrap="square" rtlCol="0">
            <a:spAutoFit/>
          </a:bodyPr>
          <a:lstStyle/>
          <a:p>
            <a:r>
              <a:rPr lang="en-US" dirty="0" smtClean="0"/>
              <a:t>Source:  Dr. </a:t>
            </a:r>
            <a:r>
              <a:rPr lang="en-US" dirty="0" err="1" smtClean="0"/>
              <a:t>Ramani</a:t>
            </a:r>
            <a:r>
              <a:rPr lang="en-US" dirty="0" smtClean="0"/>
              <a:t> </a:t>
            </a:r>
            <a:r>
              <a:rPr lang="en-US" dirty="0" err="1" smtClean="0"/>
              <a:t>Narayan</a:t>
            </a:r>
            <a:r>
              <a:rPr lang="en-US" dirty="0" smtClean="0"/>
              <a:t>, Michigan State Univ. </a:t>
            </a:r>
            <a:endParaRPr lang="en-US" dirty="0"/>
          </a:p>
        </p:txBody>
      </p:sp>
      <p:pic>
        <p:nvPicPr>
          <p:cNvPr id="7" name="Content Placeholder 3" descr="Degradableplastichoax.jpg"/>
          <p:cNvPicPr>
            <a:picLocks noChangeAspect="1"/>
          </p:cNvPicPr>
          <p:nvPr/>
        </p:nvPicPr>
        <p:blipFill>
          <a:blip r:embed="rId3"/>
          <a:srcRect l="-606" r="-606"/>
          <a:stretch>
            <a:fillRect/>
          </a:stretch>
        </p:blipFill>
        <p:spPr>
          <a:xfrm>
            <a:off x="6858615" y="2688313"/>
            <a:ext cx="2007934" cy="256499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76200"/>
            <a:ext cx="7772400" cy="1143000"/>
          </a:xfrm>
        </p:spPr>
        <p:txBody>
          <a:bodyPr/>
          <a:lstStyle/>
          <a:p>
            <a:pPr eaLnBrk="1" hangingPunct="1"/>
            <a:r>
              <a:rPr lang="en-US" sz="3200" dirty="0" smtClean="0"/>
              <a:t>Overview</a:t>
            </a:r>
            <a:endParaRPr lang="en-US" sz="3200" dirty="0"/>
          </a:p>
        </p:txBody>
      </p:sp>
      <p:sp>
        <p:nvSpPr>
          <p:cNvPr id="35843" name="Rectangle 3"/>
          <p:cNvSpPr>
            <a:spLocks noGrp="1" noChangeArrowheads="1"/>
          </p:cNvSpPr>
          <p:nvPr>
            <p:ph idx="1"/>
          </p:nvPr>
        </p:nvSpPr>
        <p:spPr>
          <a:xfrm>
            <a:off x="685800" y="1460033"/>
            <a:ext cx="7772400" cy="4876800"/>
          </a:xfrm>
        </p:spPr>
        <p:txBody>
          <a:bodyPr>
            <a:normAutofit/>
          </a:bodyPr>
          <a:lstStyle/>
          <a:p>
            <a:pPr eaLnBrk="1" hangingPunct="1"/>
            <a:r>
              <a:rPr lang="en-US" sz="2400" dirty="0" smtClean="0"/>
              <a:t>Petro-plastic woes</a:t>
            </a:r>
          </a:p>
          <a:p>
            <a:r>
              <a:rPr lang="en-US" sz="2400" dirty="0" smtClean="0"/>
              <a:t>Why recover organics composting?</a:t>
            </a:r>
          </a:p>
          <a:p>
            <a:pPr eaLnBrk="1" hangingPunct="1"/>
            <a:r>
              <a:rPr lang="en-US" sz="2400" dirty="0" smtClean="0"/>
              <a:t>What are </a:t>
            </a:r>
            <a:r>
              <a:rPr lang="en-US" sz="2400" dirty="0" err="1" smtClean="0"/>
              <a:t>biobased</a:t>
            </a:r>
            <a:r>
              <a:rPr lang="en-US" sz="2400" dirty="0" smtClean="0"/>
              <a:t> products and how can they help?</a:t>
            </a:r>
          </a:p>
          <a:p>
            <a:pPr eaLnBrk="1" hangingPunct="1"/>
            <a:r>
              <a:rPr lang="en-US" sz="2400" dirty="0" smtClean="0"/>
              <a:t>Understanding difference between </a:t>
            </a:r>
            <a:r>
              <a:rPr lang="en-US" sz="2400" dirty="0" err="1" smtClean="0"/>
              <a:t>biobased</a:t>
            </a:r>
            <a:r>
              <a:rPr lang="en-US" sz="2400" dirty="0" smtClean="0"/>
              <a:t> </a:t>
            </a:r>
            <a:r>
              <a:rPr lang="en-US" sz="2400" dirty="0" err="1" smtClean="0"/>
              <a:t>vs</a:t>
            </a:r>
            <a:r>
              <a:rPr lang="en-US" sz="2400" dirty="0" smtClean="0"/>
              <a:t> biodegradable </a:t>
            </a:r>
            <a:r>
              <a:rPr lang="en-US" sz="2400" dirty="0" err="1" smtClean="0"/>
              <a:t>vs</a:t>
            </a:r>
            <a:r>
              <a:rPr lang="en-US" sz="2400" dirty="0" smtClean="0"/>
              <a:t> compostable</a:t>
            </a:r>
          </a:p>
          <a:p>
            <a:pPr eaLnBrk="1" hangingPunct="1"/>
            <a:r>
              <a:rPr lang="en-US" sz="2400" dirty="0" smtClean="0"/>
              <a:t>Compostable alone ≠ sustainable</a:t>
            </a:r>
          </a:p>
          <a:p>
            <a:pPr eaLnBrk="1" hangingPunct="1"/>
            <a:r>
              <a:rPr lang="en-US" sz="2400" dirty="0" smtClean="0"/>
              <a:t>Criteria for environmentally preferable </a:t>
            </a:r>
            <a:r>
              <a:rPr lang="en-US" sz="2400" dirty="0" err="1" smtClean="0"/>
              <a:t>biobased</a:t>
            </a:r>
            <a:r>
              <a:rPr lang="en-US" sz="2400" dirty="0" smtClean="0"/>
              <a:t> food service ware</a:t>
            </a:r>
          </a:p>
          <a:p>
            <a:pPr eaLnBrk="1" hangingPunct="1"/>
            <a:r>
              <a:rPr lang="en-US" sz="2400" dirty="0" smtClean="0"/>
              <a:t>Market-based tools: purchasing specs &amp; Working Landscape Certificates</a:t>
            </a:r>
          </a:p>
          <a:p>
            <a:pPr eaLnBrk="1" hangingPunct="1"/>
            <a:r>
              <a:rPr lang="en-US" sz="2400" dirty="0" smtClean="0"/>
              <a:t>Other corporate opportunities</a:t>
            </a:r>
          </a:p>
          <a:p>
            <a:pPr eaLnBrk="1" hangingPunct="1"/>
            <a:endParaRPr lang="en-US" sz="2400" dirty="0" smtClean="0"/>
          </a:p>
          <a:p>
            <a:pPr eaLnBrk="1" hangingPunct="1"/>
            <a:endParaRPr lang="en-US" sz="2400" dirty="0" smtClean="0"/>
          </a:p>
          <a:p>
            <a:pPr eaLnBrk="1" hangingPunct="1"/>
            <a:endParaRPr lang="en-US" sz="2400" dirty="0" smtClean="0"/>
          </a:p>
          <a:p>
            <a:pPr eaLnBrk="1" hangingPunct="1"/>
            <a:endParaRPr lang="en-US" sz="2400" dirty="0" smtClean="0"/>
          </a:p>
          <a:p>
            <a:pPr eaLnBrk="1" hangingPunct="1"/>
            <a:endParaRPr lang="en-US" sz="2400" dirty="0" smtClean="0"/>
          </a:p>
        </p:txBody>
      </p:sp>
      <p:pic>
        <p:nvPicPr>
          <p:cNvPr id="5" name="Picture 1"/>
          <p:cNvPicPr>
            <a:picLocks noChangeAspect="1"/>
          </p:cNvPicPr>
          <p:nvPr/>
        </p:nvPicPr>
        <p:blipFill>
          <a:blip r:embed="rId3"/>
          <a:srcRect/>
          <a:stretch>
            <a:fillRect/>
          </a:stretch>
        </p:blipFill>
        <p:spPr bwMode="auto">
          <a:xfrm>
            <a:off x="7431327" y="4660940"/>
            <a:ext cx="1411918" cy="1309037"/>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descr="Large confetti"/>
          <p:cNvSpPr>
            <a:spLocks noGrp="1" noChangeArrowheads="1"/>
          </p:cNvSpPr>
          <p:nvPr>
            <p:ph type="title"/>
          </p:nvPr>
        </p:nvSpPr>
        <p:spPr/>
        <p:txBody>
          <a:bodyPr/>
          <a:lstStyle/>
          <a:p>
            <a:pPr eaLnBrk="1" hangingPunct="1"/>
            <a:r>
              <a:rPr lang="en-US" sz="3600" smtClean="0"/>
              <a:t>Biodegradable vs. Biobased</a:t>
            </a:r>
            <a:endParaRPr lang="en-US" smtClean="0"/>
          </a:p>
        </p:txBody>
      </p:sp>
      <p:pic>
        <p:nvPicPr>
          <p:cNvPr id="56323" name="Picture 3" descr="Breskem2"/>
          <p:cNvPicPr>
            <a:picLocks noChangeAspect="1" noChangeArrowheads="1"/>
          </p:cNvPicPr>
          <p:nvPr/>
        </p:nvPicPr>
        <p:blipFill>
          <a:blip r:embed="rId3"/>
          <a:srcRect l="21179" t="27277" r="30592" b="36368"/>
          <a:stretch>
            <a:fillRect/>
          </a:stretch>
        </p:blipFill>
        <p:spPr bwMode="auto">
          <a:xfrm>
            <a:off x="228600" y="1944688"/>
            <a:ext cx="2514600" cy="2452687"/>
          </a:xfrm>
          <a:prstGeom prst="rect">
            <a:avLst/>
          </a:prstGeom>
          <a:noFill/>
          <a:ln w="9525">
            <a:noFill/>
            <a:miter lim="800000"/>
            <a:headEnd/>
            <a:tailEnd/>
          </a:ln>
        </p:spPr>
      </p:pic>
      <p:pic>
        <p:nvPicPr>
          <p:cNvPr id="56324" name="Picture 4" descr="Dow and Crystalsev Announce Plans to Make Polyethylene from Sugar Cane in Brazil"/>
          <p:cNvPicPr>
            <a:picLocks noChangeAspect="1" noChangeArrowheads="1"/>
          </p:cNvPicPr>
          <p:nvPr/>
        </p:nvPicPr>
        <p:blipFill>
          <a:blip r:embed="rId4"/>
          <a:srcRect l="24709" t="36368" r="21179" b="27277"/>
          <a:stretch>
            <a:fillRect/>
          </a:stretch>
        </p:blipFill>
        <p:spPr bwMode="auto">
          <a:xfrm>
            <a:off x="2667000" y="1905000"/>
            <a:ext cx="2667000" cy="2319338"/>
          </a:xfrm>
          <a:prstGeom prst="rect">
            <a:avLst/>
          </a:prstGeom>
          <a:noFill/>
          <a:ln w="9525">
            <a:noFill/>
            <a:miter lim="800000"/>
            <a:headEnd/>
            <a:tailEnd/>
          </a:ln>
        </p:spPr>
      </p:pic>
      <p:pic>
        <p:nvPicPr>
          <p:cNvPr id="56326" name="Picture 3" descr="PlantBottle1.jpg"/>
          <p:cNvPicPr>
            <a:picLocks noChangeAspect="1"/>
          </p:cNvPicPr>
          <p:nvPr/>
        </p:nvPicPr>
        <p:blipFill>
          <a:blip r:embed="rId5"/>
          <a:srcRect l="39600" t="14400" r="36000" b="28799"/>
          <a:stretch>
            <a:fillRect/>
          </a:stretch>
        </p:blipFill>
        <p:spPr bwMode="auto">
          <a:xfrm>
            <a:off x="5181600" y="3733800"/>
            <a:ext cx="1403350" cy="2449513"/>
          </a:xfrm>
          <a:prstGeom prst="rect">
            <a:avLst/>
          </a:prstGeom>
          <a:noFill/>
          <a:ln w="9525">
            <a:noFill/>
            <a:miter lim="800000"/>
            <a:headEnd/>
            <a:tailEnd/>
          </a:ln>
        </p:spPr>
      </p:pic>
      <p:pic>
        <p:nvPicPr>
          <p:cNvPr id="56327" name="Picture 4" descr="PlantBottle2.jpg"/>
          <p:cNvPicPr>
            <a:picLocks noChangeAspect="1"/>
          </p:cNvPicPr>
          <p:nvPr/>
        </p:nvPicPr>
        <p:blipFill>
          <a:blip r:embed="rId6"/>
          <a:srcRect l="25200" t="9599" r="28799" b="24001"/>
          <a:stretch>
            <a:fillRect/>
          </a:stretch>
        </p:blipFill>
        <p:spPr bwMode="auto">
          <a:xfrm>
            <a:off x="6575425" y="3722688"/>
            <a:ext cx="1912938" cy="2071687"/>
          </a:xfrm>
          <a:prstGeom prst="rect">
            <a:avLst/>
          </a:prstGeom>
          <a:noFill/>
          <a:ln w="9525">
            <a:noFill/>
            <a:miter lim="800000"/>
            <a:headEnd/>
            <a:tailEnd/>
          </a:ln>
        </p:spPr>
      </p:pic>
      <p:sp>
        <p:nvSpPr>
          <p:cNvPr id="56328" name="TextBox 8"/>
          <p:cNvSpPr txBox="1">
            <a:spLocks noChangeArrowheads="1"/>
          </p:cNvSpPr>
          <p:nvPr/>
        </p:nvSpPr>
        <p:spPr bwMode="auto">
          <a:xfrm>
            <a:off x="228600" y="5106987"/>
            <a:ext cx="4533900" cy="369332"/>
          </a:xfrm>
          <a:prstGeom prst="rect">
            <a:avLst/>
          </a:prstGeom>
          <a:noFill/>
          <a:ln w="9525">
            <a:noFill/>
            <a:miter lim="800000"/>
            <a:headEnd/>
            <a:tailEnd/>
          </a:ln>
        </p:spPr>
        <p:txBody>
          <a:bodyPr wrap="square">
            <a:prstTxWarp prst="textNoShape">
              <a:avLst/>
            </a:prstTxWarp>
            <a:spAutoFit/>
          </a:bodyPr>
          <a:lstStyle/>
          <a:p>
            <a:r>
              <a:rPr lang="en-US" dirty="0"/>
              <a:t>Non-biodegradable </a:t>
            </a:r>
            <a:r>
              <a:rPr lang="en-US" dirty="0" err="1"/>
              <a:t>biobased</a:t>
            </a:r>
            <a:r>
              <a:rPr lang="en-US" dirty="0"/>
              <a:t> plastics are here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1026" descr="Large confetti"/>
          <p:cNvSpPr>
            <a:spLocks noGrp="1" noChangeArrowheads="1"/>
          </p:cNvSpPr>
          <p:nvPr>
            <p:ph type="title"/>
          </p:nvPr>
        </p:nvSpPr>
        <p:spPr/>
        <p:txBody>
          <a:bodyPr/>
          <a:lstStyle/>
          <a:p>
            <a:pPr eaLnBrk="1" hangingPunct="1"/>
            <a:r>
              <a:rPr lang="en-US"/>
              <a:t>Composting: A Success Story</a:t>
            </a:r>
          </a:p>
        </p:txBody>
      </p:sp>
      <p:graphicFrame>
        <p:nvGraphicFramePr>
          <p:cNvPr id="62466" name="Object 2"/>
          <p:cNvGraphicFramePr>
            <a:graphicFrameLocks noChangeAspect="1"/>
          </p:cNvGraphicFramePr>
          <p:nvPr/>
        </p:nvGraphicFramePr>
        <p:xfrm>
          <a:off x="1143000" y="1447800"/>
          <a:ext cx="8526463" cy="4038600"/>
        </p:xfrm>
        <a:graphic>
          <a:graphicData uri="http://schemas.openxmlformats.org/presentationml/2006/ole">
            <p:oleObj spid="_x0000_s40962" name="Worksheet" r:id="rId4" imgW="8705088" imgH="4126992" progId="Excel.Sheet.8">
              <p:embed/>
            </p:oleObj>
          </a:graphicData>
        </a:graphic>
      </p:graphicFrame>
      <p:sp>
        <p:nvSpPr>
          <p:cNvPr id="62468" name="Text Box 1028"/>
          <p:cNvSpPr txBox="1">
            <a:spLocks noChangeArrowheads="1"/>
          </p:cNvSpPr>
          <p:nvPr/>
        </p:nvSpPr>
        <p:spPr bwMode="auto">
          <a:xfrm>
            <a:off x="76200" y="2590800"/>
            <a:ext cx="1143000" cy="1049338"/>
          </a:xfrm>
          <a:prstGeom prst="rect">
            <a:avLst/>
          </a:prstGeom>
          <a:noFill/>
          <a:ln w="9525">
            <a:noFill/>
            <a:miter lim="800000"/>
            <a:headEnd/>
            <a:tailEnd/>
          </a:ln>
        </p:spPr>
        <p:txBody>
          <a:bodyPr>
            <a:prstTxWarp prst="textNoShape">
              <a:avLst/>
            </a:prstTxWarp>
            <a:spAutoFit/>
          </a:bodyPr>
          <a:lstStyle/>
          <a:p>
            <a:pPr>
              <a:spcBef>
                <a:spcPct val="50000"/>
              </a:spcBef>
            </a:pPr>
            <a:r>
              <a:rPr lang="en-US" sz="1400" b="1"/>
              <a:t>Yard Debris</a:t>
            </a:r>
            <a:r>
              <a:rPr lang="en-US" sz="1400"/>
              <a:t>,</a:t>
            </a:r>
          </a:p>
          <a:p>
            <a:pPr>
              <a:spcBef>
                <a:spcPct val="50000"/>
              </a:spcBef>
            </a:pPr>
            <a:r>
              <a:rPr lang="en-US" sz="1400"/>
              <a:t>Thousands of tons</a:t>
            </a:r>
            <a:endParaRPr lang="en-US"/>
          </a:p>
        </p:txBody>
      </p:sp>
      <p:sp>
        <p:nvSpPr>
          <p:cNvPr id="62469" name="Text Box 1029"/>
          <p:cNvSpPr txBox="1">
            <a:spLocks noChangeArrowheads="1"/>
          </p:cNvSpPr>
          <p:nvPr/>
        </p:nvSpPr>
        <p:spPr bwMode="auto">
          <a:xfrm>
            <a:off x="152400" y="5562600"/>
            <a:ext cx="7162800" cy="304800"/>
          </a:xfrm>
          <a:prstGeom prst="rect">
            <a:avLst/>
          </a:prstGeom>
          <a:noFill/>
          <a:ln w="9525">
            <a:noFill/>
            <a:miter lim="800000"/>
            <a:headEnd/>
            <a:tailEnd/>
          </a:ln>
        </p:spPr>
        <p:txBody>
          <a:bodyPr>
            <a:prstTxWarp prst="textNoShape">
              <a:avLst/>
            </a:prstTxWarp>
            <a:spAutoFit/>
          </a:bodyPr>
          <a:lstStyle/>
          <a:p>
            <a:pPr>
              <a:spcBef>
                <a:spcPct val="50000"/>
              </a:spcBef>
            </a:pPr>
            <a:r>
              <a:rPr lang="en-US" sz="1400"/>
              <a:t>Source:  US EPA, 2007 data (http://www.epa.gov/epaoswer/non-hw/muncpl/msw99.htm)</a:t>
            </a: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descr="Large confetti"/>
          <p:cNvSpPr>
            <a:spLocks noGrp="1" noChangeArrowheads="1"/>
          </p:cNvSpPr>
          <p:nvPr>
            <p:ph type="title"/>
          </p:nvPr>
        </p:nvSpPr>
        <p:spPr/>
        <p:txBody>
          <a:bodyPr/>
          <a:lstStyle/>
          <a:p>
            <a:pPr eaLnBrk="1" hangingPunct="1"/>
            <a:r>
              <a:rPr lang="en-US"/>
              <a:t>Composting, lots of models</a:t>
            </a:r>
          </a:p>
        </p:txBody>
      </p:sp>
      <p:pic>
        <p:nvPicPr>
          <p:cNvPr id="64515" name="Picture 9" descr="College Park turner2"/>
          <p:cNvPicPr>
            <a:picLocks noChangeAspect="1" noChangeArrowheads="1"/>
          </p:cNvPicPr>
          <p:nvPr/>
        </p:nvPicPr>
        <p:blipFill>
          <a:blip r:embed="rId3"/>
          <a:srcRect/>
          <a:stretch>
            <a:fillRect/>
          </a:stretch>
        </p:blipFill>
        <p:spPr bwMode="auto">
          <a:xfrm>
            <a:off x="3352800" y="1455582"/>
            <a:ext cx="3276600" cy="2457450"/>
          </a:xfrm>
          <a:prstGeom prst="rect">
            <a:avLst/>
          </a:prstGeom>
          <a:noFill/>
          <a:ln w="9525">
            <a:noFill/>
            <a:miter lim="800000"/>
            <a:headEnd/>
            <a:tailEnd/>
          </a:ln>
        </p:spPr>
      </p:pic>
      <p:pic>
        <p:nvPicPr>
          <p:cNvPr id="64516" name="Picture 7" descr="CMREC Turner.jpg"/>
          <p:cNvPicPr>
            <a:picLocks noChangeAspect="1"/>
          </p:cNvPicPr>
          <p:nvPr/>
        </p:nvPicPr>
        <p:blipFill>
          <a:blip r:embed="rId4"/>
          <a:srcRect b="14999"/>
          <a:stretch>
            <a:fillRect/>
          </a:stretch>
        </p:blipFill>
        <p:spPr bwMode="auto">
          <a:xfrm>
            <a:off x="228600" y="1531782"/>
            <a:ext cx="3251200" cy="2073275"/>
          </a:xfrm>
          <a:prstGeom prst="rect">
            <a:avLst/>
          </a:prstGeom>
          <a:noFill/>
          <a:ln w="9525">
            <a:noFill/>
            <a:miter lim="800000"/>
            <a:headEnd/>
            <a:tailEnd/>
          </a:ln>
        </p:spPr>
      </p:pic>
      <p:pic>
        <p:nvPicPr>
          <p:cNvPr id="64517" name="Picture 8" descr="Bacchus Turner.jpg"/>
          <p:cNvPicPr>
            <a:picLocks noChangeAspect="1"/>
          </p:cNvPicPr>
          <p:nvPr/>
        </p:nvPicPr>
        <p:blipFill>
          <a:blip r:embed="rId5"/>
          <a:srcRect l="8438" t="11250" r="8438" b="18750"/>
          <a:stretch>
            <a:fillRect/>
          </a:stretch>
        </p:blipFill>
        <p:spPr bwMode="auto">
          <a:xfrm>
            <a:off x="3886200" y="4374942"/>
            <a:ext cx="2701925" cy="1706563"/>
          </a:xfrm>
          <a:prstGeom prst="rect">
            <a:avLst/>
          </a:prstGeom>
          <a:noFill/>
          <a:ln w="9525">
            <a:noFill/>
            <a:miter lim="800000"/>
            <a:headEnd/>
            <a:tailEnd/>
          </a:ln>
        </p:spPr>
      </p:pic>
      <p:pic>
        <p:nvPicPr>
          <p:cNvPr id="64518" name="Picture 9" descr="Veolia2.jpg"/>
          <p:cNvPicPr>
            <a:picLocks noChangeAspect="1"/>
          </p:cNvPicPr>
          <p:nvPr/>
        </p:nvPicPr>
        <p:blipFill>
          <a:blip r:embed="rId6"/>
          <a:srcRect/>
          <a:stretch>
            <a:fillRect/>
          </a:stretch>
        </p:blipFill>
        <p:spPr bwMode="auto">
          <a:xfrm>
            <a:off x="6176699" y="2827182"/>
            <a:ext cx="2895600" cy="2171700"/>
          </a:xfrm>
          <a:prstGeom prst="rect">
            <a:avLst/>
          </a:prstGeom>
          <a:noFill/>
          <a:ln w="9525">
            <a:noFill/>
            <a:miter lim="800000"/>
            <a:headEnd/>
            <a:tailEnd/>
          </a:ln>
        </p:spPr>
      </p:pic>
      <p:pic>
        <p:nvPicPr>
          <p:cNvPr id="64519" name="Picture 10" descr="EarthTubs.jpg"/>
          <p:cNvPicPr>
            <a:picLocks noChangeAspect="1"/>
          </p:cNvPicPr>
          <p:nvPr/>
        </p:nvPicPr>
        <p:blipFill>
          <a:blip r:embed="rId7"/>
          <a:srcRect/>
          <a:stretch>
            <a:fillRect/>
          </a:stretch>
        </p:blipFill>
        <p:spPr bwMode="auto">
          <a:xfrm>
            <a:off x="687464" y="3817782"/>
            <a:ext cx="3020935" cy="22657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descr="Large confetti"/>
          <p:cNvSpPr>
            <a:spLocks noGrp="1" noChangeArrowheads="1"/>
          </p:cNvSpPr>
          <p:nvPr>
            <p:ph type="title" sz="quarter"/>
          </p:nvPr>
        </p:nvSpPr>
        <p:spPr/>
        <p:txBody>
          <a:bodyPr/>
          <a:lstStyle/>
          <a:p>
            <a:pPr eaLnBrk="1" hangingPunct="1"/>
            <a:r>
              <a:rPr lang="en-US" sz="3600"/>
              <a:t>Boulder Farmers’ Market</a:t>
            </a:r>
            <a:endParaRPr lang="en-US" sz="3600" b="1"/>
          </a:p>
        </p:txBody>
      </p:sp>
      <p:pic>
        <p:nvPicPr>
          <p:cNvPr id="68611" name="Picture 3" descr="Untitled1"/>
          <p:cNvPicPr>
            <a:picLocks noGrp="1" noChangeAspect="1" noChangeArrowheads="1"/>
          </p:cNvPicPr>
          <p:nvPr>
            <p:ph sz="quarter" idx="1"/>
          </p:nvPr>
        </p:nvPicPr>
        <p:blipFill>
          <a:blip r:embed="rId3"/>
          <a:srcRect l="1810" t="1819" r="1810" b="1819"/>
          <a:stretch>
            <a:fillRect/>
          </a:stretch>
        </p:blipFill>
        <p:spPr>
          <a:xfrm>
            <a:off x="304800" y="1981200"/>
            <a:ext cx="2874963" cy="4038600"/>
          </a:xfrm>
        </p:spPr>
      </p:pic>
      <p:pic>
        <p:nvPicPr>
          <p:cNvPr id="68612" name="Picture 5" descr="Untitled18"/>
          <p:cNvPicPr>
            <a:picLocks noChangeAspect="1" noChangeArrowheads="1"/>
          </p:cNvPicPr>
          <p:nvPr/>
        </p:nvPicPr>
        <p:blipFill>
          <a:blip r:embed="rId4"/>
          <a:srcRect l="36986" t="24545" r="30821" b="16364"/>
          <a:stretch>
            <a:fillRect/>
          </a:stretch>
        </p:blipFill>
        <p:spPr bwMode="auto">
          <a:xfrm>
            <a:off x="6670675" y="1985963"/>
            <a:ext cx="2473325" cy="3424237"/>
          </a:xfrm>
          <a:prstGeom prst="rect">
            <a:avLst/>
          </a:prstGeom>
          <a:noFill/>
          <a:ln w="9525">
            <a:noFill/>
            <a:miter lim="800000"/>
            <a:headEnd/>
            <a:tailEnd/>
          </a:ln>
        </p:spPr>
      </p:pic>
      <p:pic>
        <p:nvPicPr>
          <p:cNvPr id="68613" name="Picture 6" descr="Untitled2"/>
          <p:cNvPicPr>
            <a:picLocks noChangeAspect="1" noChangeArrowheads="1"/>
          </p:cNvPicPr>
          <p:nvPr/>
        </p:nvPicPr>
        <p:blipFill>
          <a:blip r:embed="rId5"/>
          <a:srcRect/>
          <a:stretch>
            <a:fillRect/>
          </a:stretch>
        </p:blipFill>
        <p:spPr bwMode="auto">
          <a:xfrm>
            <a:off x="3276600" y="1981200"/>
            <a:ext cx="3543300" cy="36576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descr="Large confetti"/>
          <p:cNvSpPr>
            <a:spLocks noGrp="1" noChangeArrowheads="1"/>
          </p:cNvSpPr>
          <p:nvPr>
            <p:ph type="title" sz="quarter"/>
          </p:nvPr>
        </p:nvSpPr>
        <p:spPr/>
        <p:txBody>
          <a:bodyPr/>
          <a:lstStyle/>
          <a:p>
            <a:pPr eaLnBrk="1" hangingPunct="1"/>
            <a:r>
              <a:rPr lang="en-US"/>
              <a:t>Green the Capitol Initiative</a:t>
            </a:r>
          </a:p>
        </p:txBody>
      </p:sp>
      <p:pic>
        <p:nvPicPr>
          <p:cNvPr id="70659" name="Picture 3" descr="US_Capitol"/>
          <p:cNvPicPr>
            <a:picLocks noGrp="1" noChangeAspect="1" noChangeArrowheads="1"/>
          </p:cNvPicPr>
          <p:nvPr>
            <p:ph sz="quarter" idx="1"/>
          </p:nvPr>
        </p:nvPicPr>
        <p:blipFill>
          <a:blip r:embed="rId3"/>
          <a:srcRect/>
          <a:stretch>
            <a:fillRect/>
          </a:stretch>
        </p:blipFill>
        <p:spPr>
          <a:xfrm>
            <a:off x="304800" y="1371600"/>
            <a:ext cx="2692400" cy="2019300"/>
          </a:xfrm>
        </p:spPr>
      </p:pic>
      <p:pic>
        <p:nvPicPr>
          <p:cNvPr id="70660" name="Picture 4" descr="Capital_GreenMissionStatement"/>
          <p:cNvPicPr>
            <a:picLocks noGrp="1" noChangeAspect="1" noChangeArrowheads="1"/>
          </p:cNvPicPr>
          <p:nvPr>
            <p:ph sz="quarter" idx="2"/>
          </p:nvPr>
        </p:nvPicPr>
        <p:blipFill>
          <a:blip r:embed="rId4"/>
          <a:srcRect/>
          <a:stretch>
            <a:fillRect/>
          </a:stretch>
        </p:blipFill>
        <p:spPr>
          <a:xfrm>
            <a:off x="304800" y="3581400"/>
            <a:ext cx="2692400" cy="2019300"/>
          </a:xfrm>
        </p:spPr>
      </p:pic>
      <p:pic>
        <p:nvPicPr>
          <p:cNvPr id="70661" name="Picture 5" descr="capitolhill_foodserviceware"/>
          <p:cNvPicPr>
            <a:picLocks noChangeAspect="1" noChangeArrowheads="1"/>
          </p:cNvPicPr>
          <p:nvPr/>
        </p:nvPicPr>
        <p:blipFill>
          <a:blip r:embed="rId5"/>
          <a:srcRect/>
          <a:stretch>
            <a:fillRect/>
          </a:stretch>
        </p:blipFill>
        <p:spPr bwMode="auto">
          <a:xfrm>
            <a:off x="3352800" y="1371600"/>
            <a:ext cx="2895600" cy="2171700"/>
          </a:xfrm>
          <a:prstGeom prst="rect">
            <a:avLst/>
          </a:prstGeom>
          <a:noFill/>
          <a:ln w="9525">
            <a:noFill/>
            <a:miter lim="800000"/>
            <a:headEnd/>
            <a:tailEnd/>
          </a:ln>
        </p:spPr>
      </p:pic>
      <p:pic>
        <p:nvPicPr>
          <p:cNvPr id="70662" name="Picture 6" descr="capitolhill_bins"/>
          <p:cNvPicPr>
            <a:picLocks noChangeAspect="1" noChangeArrowheads="1"/>
          </p:cNvPicPr>
          <p:nvPr/>
        </p:nvPicPr>
        <p:blipFill>
          <a:blip r:embed="rId6"/>
          <a:srcRect/>
          <a:stretch>
            <a:fillRect/>
          </a:stretch>
        </p:blipFill>
        <p:spPr bwMode="auto">
          <a:xfrm>
            <a:off x="3124200" y="3733800"/>
            <a:ext cx="2112963" cy="1584325"/>
          </a:xfrm>
          <a:prstGeom prst="rect">
            <a:avLst/>
          </a:prstGeom>
          <a:noFill/>
          <a:ln w="9525">
            <a:noFill/>
            <a:miter lim="800000"/>
            <a:headEnd/>
            <a:tailEnd/>
          </a:ln>
        </p:spPr>
      </p:pic>
      <p:pic>
        <p:nvPicPr>
          <p:cNvPr id="70663" name="Picture 7" descr="capitolhill_choosewiselysign"/>
          <p:cNvPicPr>
            <a:picLocks noChangeAspect="1" noChangeArrowheads="1"/>
          </p:cNvPicPr>
          <p:nvPr/>
        </p:nvPicPr>
        <p:blipFill>
          <a:blip r:embed="rId7"/>
          <a:srcRect/>
          <a:stretch>
            <a:fillRect/>
          </a:stretch>
        </p:blipFill>
        <p:spPr bwMode="auto">
          <a:xfrm>
            <a:off x="6400800" y="1371600"/>
            <a:ext cx="2114550" cy="2819400"/>
          </a:xfrm>
          <a:prstGeom prst="rect">
            <a:avLst/>
          </a:prstGeom>
          <a:noFill/>
          <a:ln w="9525">
            <a:noFill/>
            <a:miter lim="800000"/>
            <a:headEnd/>
            <a:tailEnd/>
          </a:ln>
        </p:spPr>
      </p:pic>
      <p:pic>
        <p:nvPicPr>
          <p:cNvPr id="70664" name="Picture 8" descr="capitolhill_compostablebinsign"/>
          <p:cNvPicPr>
            <a:picLocks noChangeAspect="1" noChangeArrowheads="1"/>
          </p:cNvPicPr>
          <p:nvPr/>
        </p:nvPicPr>
        <p:blipFill>
          <a:blip r:embed="rId8"/>
          <a:srcRect/>
          <a:stretch>
            <a:fillRect/>
          </a:stretch>
        </p:blipFill>
        <p:spPr bwMode="auto">
          <a:xfrm>
            <a:off x="5562600" y="4343400"/>
            <a:ext cx="1851025" cy="1387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descr="Large confetti"/>
          <p:cNvSpPr>
            <a:spLocks noGrp="1" noChangeArrowheads="1"/>
          </p:cNvSpPr>
          <p:nvPr>
            <p:ph type="title" sz="quarter"/>
          </p:nvPr>
        </p:nvSpPr>
        <p:spPr/>
        <p:txBody>
          <a:bodyPr/>
          <a:lstStyle/>
          <a:p>
            <a:pPr eaLnBrk="1" hangingPunct="1"/>
            <a:r>
              <a:rPr lang="en-US"/>
              <a:t>Whole Foods</a:t>
            </a:r>
          </a:p>
        </p:txBody>
      </p:sp>
      <p:pic>
        <p:nvPicPr>
          <p:cNvPr id="72710" name="Picture 6" descr="SF_Whole_Foods_salad_bar"/>
          <p:cNvPicPr>
            <a:picLocks noGrp="1" noChangeAspect="1" noChangeArrowheads="1"/>
          </p:cNvPicPr>
          <p:nvPr>
            <p:ph sz="quarter" idx="1"/>
          </p:nvPr>
        </p:nvPicPr>
        <p:blipFill>
          <a:blip r:embed="rId3"/>
          <a:srcRect/>
          <a:stretch>
            <a:fillRect/>
          </a:stretch>
        </p:blipFill>
        <p:spPr>
          <a:xfrm>
            <a:off x="1143000" y="1536702"/>
            <a:ext cx="1884363" cy="2514600"/>
          </a:xfrm>
        </p:spPr>
      </p:pic>
      <p:pic>
        <p:nvPicPr>
          <p:cNvPr id="72709" name="Picture 5" descr="SF_Whole_Foods Flatware Sign"/>
          <p:cNvPicPr>
            <a:picLocks noGrp="1" noChangeAspect="1" noChangeArrowheads="1"/>
          </p:cNvPicPr>
          <p:nvPr>
            <p:ph sz="quarter" idx="2"/>
          </p:nvPr>
        </p:nvPicPr>
        <p:blipFill>
          <a:blip r:embed="rId4"/>
          <a:srcRect/>
          <a:stretch>
            <a:fillRect/>
          </a:stretch>
        </p:blipFill>
        <p:spPr>
          <a:xfrm>
            <a:off x="381000" y="4162734"/>
            <a:ext cx="2692400" cy="2019300"/>
          </a:xfrm>
        </p:spPr>
      </p:pic>
      <p:pic>
        <p:nvPicPr>
          <p:cNvPr id="72707" name="Picture 3" descr="SF-WholeFoods-Compactor"/>
          <p:cNvPicPr>
            <a:picLocks noChangeAspect="1" noChangeArrowheads="1"/>
          </p:cNvPicPr>
          <p:nvPr/>
        </p:nvPicPr>
        <p:blipFill>
          <a:blip r:embed="rId5"/>
          <a:srcRect/>
          <a:stretch>
            <a:fillRect/>
          </a:stretch>
        </p:blipFill>
        <p:spPr bwMode="auto">
          <a:xfrm>
            <a:off x="5334000" y="1480986"/>
            <a:ext cx="3505200" cy="2628900"/>
          </a:xfrm>
          <a:prstGeom prst="rect">
            <a:avLst/>
          </a:prstGeom>
          <a:noFill/>
          <a:ln w="9525">
            <a:noFill/>
            <a:miter lim="800000"/>
            <a:headEnd/>
            <a:tailEnd/>
          </a:ln>
        </p:spPr>
      </p:pic>
      <p:pic>
        <p:nvPicPr>
          <p:cNvPr id="72708" name="Picture 4" descr="SF_Whole Foods_Bin"/>
          <p:cNvPicPr>
            <a:picLocks noChangeAspect="1" noChangeArrowheads="1"/>
          </p:cNvPicPr>
          <p:nvPr/>
        </p:nvPicPr>
        <p:blipFill>
          <a:blip r:embed="rId6"/>
          <a:srcRect/>
          <a:stretch>
            <a:fillRect/>
          </a:stretch>
        </p:blipFill>
        <p:spPr bwMode="auto">
          <a:xfrm>
            <a:off x="2438400" y="2823906"/>
            <a:ext cx="4178300" cy="3133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descr="Large confetti"/>
          <p:cNvSpPr>
            <a:spLocks noGrp="1" noChangeArrowheads="1"/>
          </p:cNvSpPr>
          <p:nvPr>
            <p:ph type="title"/>
          </p:nvPr>
        </p:nvSpPr>
        <p:spPr>
          <a:xfrm>
            <a:off x="1143000" y="304800"/>
            <a:ext cx="7772400" cy="914400"/>
          </a:xfrm>
        </p:spPr>
        <p:txBody>
          <a:bodyPr/>
          <a:lstStyle/>
          <a:p>
            <a:pPr eaLnBrk="1" hangingPunct="1"/>
            <a:r>
              <a:rPr lang="en-US" sz="3600"/>
              <a:t>San Francisco: Aiming for Zero Waste</a:t>
            </a:r>
            <a:endParaRPr lang="en-US" sz="4000" b="1"/>
          </a:p>
        </p:txBody>
      </p:sp>
      <p:pic>
        <p:nvPicPr>
          <p:cNvPr id="76806" name="Picture 8"/>
          <p:cNvPicPr>
            <a:picLocks noGrp="1" noChangeAspect="1" noChangeArrowheads="1"/>
          </p:cNvPicPr>
          <p:nvPr>
            <p:ph idx="1"/>
          </p:nvPr>
        </p:nvPicPr>
        <p:blipFill>
          <a:blip r:embed="rId3"/>
          <a:srcRect l="-14316" r="-14316"/>
          <a:stretch>
            <a:fillRect/>
          </a:stretch>
        </p:blipFill>
        <p:spPr/>
      </p:pic>
      <p:sp>
        <p:nvSpPr>
          <p:cNvPr id="76803" name="Rectangle 3"/>
          <p:cNvSpPr>
            <a:spLocks noChangeArrowheads="1"/>
          </p:cNvSpPr>
          <p:nvPr/>
        </p:nvSpPr>
        <p:spPr bwMode="auto">
          <a:xfrm>
            <a:off x="0" y="2133600"/>
            <a:ext cx="4191000" cy="457200"/>
          </a:xfrm>
          <a:prstGeom prst="rect">
            <a:avLst/>
          </a:prstGeom>
          <a:noFill/>
          <a:ln w="9525">
            <a:noFill/>
            <a:miter lim="800000"/>
            <a:headEnd/>
            <a:tailEnd/>
          </a:ln>
        </p:spPr>
        <p:txBody>
          <a:bodyPr>
            <a:prstTxWarp prst="textNoShape">
              <a:avLst/>
            </a:prstTxWarp>
            <a:spAutoFit/>
          </a:bodyPr>
          <a:lstStyle/>
          <a:p>
            <a:pPr eaLnBrk="1" hangingPunct="1">
              <a:spcBef>
                <a:spcPct val="50000"/>
              </a:spcBef>
              <a:buFontTx/>
              <a:buChar char="•"/>
            </a:pPr>
            <a:endParaRPr lang="en-US" b="1">
              <a:solidFill>
                <a:srgbClr val="FFFFFF"/>
              </a:solidFill>
            </a:endParaRPr>
          </a:p>
        </p:txBody>
      </p:sp>
      <p:pic>
        <p:nvPicPr>
          <p:cNvPr id="76804" name="Picture 5" descr="Untitled16"/>
          <p:cNvPicPr>
            <a:picLocks noChangeAspect="1" noChangeArrowheads="1"/>
          </p:cNvPicPr>
          <p:nvPr/>
        </p:nvPicPr>
        <p:blipFill>
          <a:blip r:embed="rId4"/>
          <a:srcRect l="2258" t="937" r="941" b="12386"/>
          <a:stretch>
            <a:fillRect/>
          </a:stretch>
        </p:blipFill>
        <p:spPr bwMode="auto">
          <a:xfrm>
            <a:off x="228600" y="1905000"/>
            <a:ext cx="3402013" cy="4038600"/>
          </a:xfrm>
          <a:prstGeom prst="rect">
            <a:avLst/>
          </a:prstGeom>
          <a:noFill/>
          <a:ln w="9525">
            <a:noFill/>
            <a:miter lim="800000"/>
            <a:headEnd/>
            <a:tailEnd/>
          </a:ln>
        </p:spPr>
      </p:pic>
      <p:pic>
        <p:nvPicPr>
          <p:cNvPr id="76805" name="Picture 7" descr="Untitled45"/>
          <p:cNvPicPr>
            <a:picLocks noChangeAspect="1" noChangeArrowheads="1"/>
          </p:cNvPicPr>
          <p:nvPr/>
        </p:nvPicPr>
        <p:blipFill>
          <a:blip r:embed="rId5"/>
          <a:srcRect/>
          <a:stretch>
            <a:fillRect/>
          </a:stretch>
        </p:blipFill>
        <p:spPr bwMode="auto">
          <a:xfrm>
            <a:off x="5791200" y="1828800"/>
            <a:ext cx="2590800" cy="1951038"/>
          </a:xfrm>
          <a:prstGeom prst="rect">
            <a:avLst/>
          </a:prstGeom>
          <a:noFill/>
          <a:ln w="9525">
            <a:noFill/>
            <a:miter lim="800000"/>
            <a:headEnd/>
            <a:tailEnd/>
          </a:ln>
        </p:spPr>
      </p:pic>
      <p:pic>
        <p:nvPicPr>
          <p:cNvPr id="76807" name="Picture 9" descr="Untitled17"/>
          <p:cNvPicPr>
            <a:picLocks noChangeAspect="1" noChangeArrowheads="1"/>
          </p:cNvPicPr>
          <p:nvPr/>
        </p:nvPicPr>
        <p:blipFill>
          <a:blip r:embed="rId6"/>
          <a:srcRect/>
          <a:stretch>
            <a:fillRect/>
          </a:stretch>
        </p:blipFill>
        <p:spPr bwMode="auto">
          <a:xfrm>
            <a:off x="3886200" y="1981200"/>
            <a:ext cx="1712913" cy="2286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descr="Large confetti"/>
          <p:cNvSpPr>
            <a:spLocks noGrp="1" noChangeArrowheads="1"/>
          </p:cNvSpPr>
          <p:nvPr>
            <p:ph type="title"/>
          </p:nvPr>
        </p:nvSpPr>
        <p:spPr/>
        <p:txBody>
          <a:bodyPr>
            <a:normAutofit fontScale="90000"/>
          </a:bodyPr>
          <a:lstStyle/>
          <a:p>
            <a:r>
              <a:rPr lang="en-US" sz="4100"/>
              <a:t>Color-coded compostable design for 400k at SF Festival</a:t>
            </a:r>
            <a:endParaRPr lang="en-US"/>
          </a:p>
        </p:txBody>
      </p:sp>
      <p:sp>
        <p:nvSpPr>
          <p:cNvPr id="78851" name="Text Box 3"/>
          <p:cNvSpPr txBox="1">
            <a:spLocks noChangeArrowheads="1"/>
          </p:cNvSpPr>
          <p:nvPr/>
        </p:nvSpPr>
        <p:spPr bwMode="auto">
          <a:xfrm>
            <a:off x="2590800" y="5634037"/>
            <a:ext cx="4419600" cy="461963"/>
          </a:xfrm>
          <a:prstGeom prst="rect">
            <a:avLst/>
          </a:prstGeom>
          <a:noFill/>
          <a:ln w="9525">
            <a:noFill/>
            <a:miter lim="800000"/>
            <a:headEnd/>
            <a:tailEnd/>
          </a:ln>
        </p:spPr>
        <p:txBody>
          <a:bodyPr>
            <a:prstTxWarp prst="textNoShape">
              <a:avLst/>
            </a:prstTxWarp>
            <a:spAutoFit/>
          </a:bodyPr>
          <a:lstStyle/>
          <a:p>
            <a:pPr>
              <a:spcBef>
                <a:spcPct val="50000"/>
              </a:spcBef>
            </a:pPr>
            <a:r>
              <a:rPr lang="en-US" sz="1900" dirty="0">
                <a:latin typeface="Times New Roman" charset="0"/>
              </a:rPr>
              <a:t>Photos courtesy of City of San Francisco</a:t>
            </a:r>
            <a:r>
              <a:rPr lang="en-US" dirty="0"/>
              <a:t> </a:t>
            </a:r>
          </a:p>
        </p:txBody>
      </p:sp>
      <p:pic>
        <p:nvPicPr>
          <p:cNvPr id="78852" name="Picture 4"/>
          <p:cNvPicPr>
            <a:picLocks noChangeAspect="1" noChangeArrowheads="1"/>
          </p:cNvPicPr>
          <p:nvPr/>
        </p:nvPicPr>
        <p:blipFill>
          <a:blip r:embed="rId3"/>
          <a:srcRect/>
          <a:stretch>
            <a:fillRect/>
          </a:stretch>
        </p:blipFill>
        <p:spPr bwMode="auto">
          <a:xfrm>
            <a:off x="228600" y="2362200"/>
            <a:ext cx="4343400" cy="3257550"/>
          </a:xfrm>
          <a:prstGeom prst="rect">
            <a:avLst/>
          </a:prstGeom>
          <a:noFill/>
          <a:ln w="9525">
            <a:noFill/>
            <a:miter lim="800000"/>
            <a:headEnd/>
            <a:tailEnd/>
          </a:ln>
        </p:spPr>
      </p:pic>
      <p:pic>
        <p:nvPicPr>
          <p:cNvPr id="78853" name="Picture 5"/>
          <p:cNvPicPr>
            <a:picLocks noChangeAspect="1" noChangeArrowheads="1"/>
          </p:cNvPicPr>
          <p:nvPr/>
        </p:nvPicPr>
        <p:blipFill>
          <a:blip r:embed="rId4"/>
          <a:srcRect/>
          <a:stretch>
            <a:fillRect/>
          </a:stretch>
        </p:blipFill>
        <p:spPr bwMode="auto">
          <a:xfrm>
            <a:off x="4572000" y="2362200"/>
            <a:ext cx="4343400" cy="32575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descr="Large confetti"/>
          <p:cNvSpPr>
            <a:spLocks noGrp="1" noChangeArrowheads="1"/>
          </p:cNvSpPr>
          <p:nvPr>
            <p:ph type="title" sz="quarter"/>
          </p:nvPr>
        </p:nvSpPr>
        <p:spPr/>
        <p:txBody>
          <a:bodyPr/>
          <a:lstStyle/>
          <a:p>
            <a:pPr eaLnBrk="1" hangingPunct="1"/>
            <a:r>
              <a:rPr lang="en-US" sz="3600" smtClean="0"/>
              <a:t>Seattle</a:t>
            </a:r>
            <a:endParaRPr lang="en-US" sz="3600" b="1" smtClean="0"/>
          </a:p>
        </p:txBody>
      </p:sp>
      <p:pic>
        <p:nvPicPr>
          <p:cNvPr id="80899" name="Picture 7" descr="CedarGroveEagleEye.jpg"/>
          <p:cNvPicPr>
            <a:picLocks noChangeAspect="1"/>
          </p:cNvPicPr>
          <p:nvPr/>
        </p:nvPicPr>
        <p:blipFill>
          <a:blip r:embed="rId3"/>
          <a:srcRect/>
          <a:stretch>
            <a:fillRect/>
          </a:stretch>
        </p:blipFill>
        <p:spPr bwMode="auto">
          <a:xfrm>
            <a:off x="304800" y="1524000"/>
            <a:ext cx="3251200" cy="2438400"/>
          </a:xfrm>
          <a:prstGeom prst="rect">
            <a:avLst/>
          </a:prstGeom>
          <a:noFill/>
          <a:ln w="9525">
            <a:noFill/>
            <a:miter lim="800000"/>
            <a:headEnd/>
            <a:tailEnd/>
          </a:ln>
        </p:spPr>
      </p:pic>
      <p:pic>
        <p:nvPicPr>
          <p:cNvPr id="80900" name="Picture 9" descr="CedarGroveSign.jpg"/>
          <p:cNvPicPr>
            <a:picLocks noChangeAspect="1"/>
          </p:cNvPicPr>
          <p:nvPr/>
        </p:nvPicPr>
        <p:blipFill>
          <a:blip r:embed="rId4"/>
          <a:srcRect t="15750" b="17999"/>
          <a:stretch>
            <a:fillRect/>
          </a:stretch>
        </p:blipFill>
        <p:spPr bwMode="auto">
          <a:xfrm>
            <a:off x="3581400" y="1524000"/>
            <a:ext cx="2400300" cy="2120900"/>
          </a:xfrm>
          <a:prstGeom prst="rect">
            <a:avLst/>
          </a:prstGeom>
          <a:noFill/>
          <a:ln w="9525">
            <a:noFill/>
            <a:miter lim="800000"/>
            <a:headEnd/>
            <a:tailEnd/>
          </a:ln>
        </p:spPr>
      </p:pic>
      <p:pic>
        <p:nvPicPr>
          <p:cNvPr id="80901" name="Picture 11" descr="CedarGroveWindrow.jpg"/>
          <p:cNvPicPr>
            <a:picLocks noChangeAspect="1"/>
          </p:cNvPicPr>
          <p:nvPr/>
        </p:nvPicPr>
        <p:blipFill>
          <a:blip r:embed="rId5"/>
          <a:srcRect/>
          <a:stretch>
            <a:fillRect/>
          </a:stretch>
        </p:blipFill>
        <p:spPr bwMode="auto">
          <a:xfrm>
            <a:off x="2438400" y="4038600"/>
            <a:ext cx="3251200" cy="2438400"/>
          </a:xfrm>
          <a:prstGeom prst="rect">
            <a:avLst/>
          </a:prstGeom>
          <a:noFill/>
          <a:ln w="9525">
            <a:noFill/>
            <a:miter lim="800000"/>
            <a:headEnd/>
            <a:tailEnd/>
          </a:ln>
        </p:spPr>
      </p:pic>
      <p:pic>
        <p:nvPicPr>
          <p:cNvPr id="80902" name="Picture 13" descr="CedarGroveMojo.jpg"/>
          <p:cNvPicPr>
            <a:picLocks noChangeAspect="1"/>
          </p:cNvPicPr>
          <p:nvPr/>
        </p:nvPicPr>
        <p:blipFill>
          <a:blip r:embed="rId6"/>
          <a:srcRect/>
          <a:stretch>
            <a:fillRect/>
          </a:stretch>
        </p:blipFill>
        <p:spPr bwMode="auto">
          <a:xfrm>
            <a:off x="5943600" y="1447800"/>
            <a:ext cx="3200400" cy="42672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descr="Large confetti"/>
          <p:cNvSpPr>
            <a:spLocks noGrp="1"/>
          </p:cNvSpPr>
          <p:nvPr>
            <p:ph type="title" sz="quarter"/>
          </p:nvPr>
        </p:nvSpPr>
        <p:spPr/>
        <p:txBody>
          <a:bodyPr/>
          <a:lstStyle/>
          <a:p>
            <a:r>
              <a:rPr lang="en-US" smtClean="0"/>
              <a:t>Seattle: </a:t>
            </a:r>
            <a:r>
              <a:rPr lang="en-US" sz="3200" smtClean="0"/>
              <a:t>Compostable Food Service Ware</a:t>
            </a:r>
          </a:p>
        </p:txBody>
      </p:sp>
      <p:pic>
        <p:nvPicPr>
          <p:cNvPr id="82948" name="Content Placeholder 9" descr="CedarGroveCompostable.jpg"/>
          <p:cNvPicPr>
            <a:picLocks noGrp="1" noChangeAspect="1"/>
          </p:cNvPicPr>
          <p:nvPr>
            <p:ph sz="quarter" idx="1"/>
          </p:nvPr>
        </p:nvPicPr>
        <p:blipFill>
          <a:blip r:embed="rId2"/>
          <a:srcRect/>
          <a:stretch>
            <a:fillRect/>
          </a:stretch>
        </p:blipFill>
        <p:spPr>
          <a:xfrm>
            <a:off x="457200" y="1295400"/>
            <a:ext cx="3200400" cy="2400300"/>
          </a:xfrm>
        </p:spPr>
      </p:pic>
      <p:pic>
        <p:nvPicPr>
          <p:cNvPr id="82950" name="Content Placeholder 13" descr="CedarGroveCompostablePaperTray.jpg"/>
          <p:cNvPicPr>
            <a:picLocks noGrp="1" noChangeAspect="1"/>
          </p:cNvPicPr>
          <p:nvPr>
            <p:ph sz="quarter" idx="2"/>
          </p:nvPr>
        </p:nvPicPr>
        <p:blipFill>
          <a:blip r:embed="rId3"/>
          <a:srcRect/>
          <a:stretch>
            <a:fillRect/>
          </a:stretch>
        </p:blipFill>
        <p:spPr>
          <a:xfrm>
            <a:off x="6019800" y="1491688"/>
            <a:ext cx="2481483" cy="1861112"/>
          </a:xfrm>
        </p:spPr>
      </p:pic>
      <p:pic>
        <p:nvPicPr>
          <p:cNvPr id="82947" name="Content Placeholder 7" descr="CedarGroveCompostableClamShell.jpg"/>
          <p:cNvPicPr>
            <a:picLocks noGrp="1" noChangeAspect="1"/>
          </p:cNvPicPr>
          <p:nvPr>
            <p:ph sz="quarter" idx="3"/>
          </p:nvPr>
        </p:nvPicPr>
        <p:blipFill>
          <a:blip r:embed="rId4"/>
          <a:srcRect/>
          <a:stretch>
            <a:fillRect/>
          </a:stretch>
        </p:blipFill>
        <p:spPr>
          <a:xfrm>
            <a:off x="927268" y="3810000"/>
            <a:ext cx="3085932" cy="2314449"/>
          </a:xfrm>
        </p:spPr>
      </p:pic>
      <p:pic>
        <p:nvPicPr>
          <p:cNvPr id="82949" name="Content Placeholder 11" descr="CompostablePSAlternative.jpg"/>
          <p:cNvPicPr>
            <a:picLocks noChangeAspect="1"/>
          </p:cNvPicPr>
          <p:nvPr/>
        </p:nvPicPr>
        <p:blipFill>
          <a:blip r:embed="rId5"/>
          <a:srcRect/>
          <a:stretch>
            <a:fillRect/>
          </a:stretch>
        </p:blipFill>
        <p:spPr bwMode="auto">
          <a:xfrm>
            <a:off x="4162900" y="2718273"/>
            <a:ext cx="2447095" cy="3262794"/>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descr="Large confetti"/>
          <p:cNvSpPr>
            <a:spLocks noGrp="1" noChangeArrowheads="1"/>
          </p:cNvSpPr>
          <p:nvPr>
            <p:ph type="title"/>
          </p:nvPr>
        </p:nvSpPr>
        <p:spPr/>
        <p:txBody>
          <a:bodyPr/>
          <a:lstStyle/>
          <a:p>
            <a:r>
              <a:rPr lang="en-US"/>
              <a:t>Petro-Plastic Woes</a:t>
            </a:r>
          </a:p>
        </p:txBody>
      </p:sp>
      <p:sp>
        <p:nvSpPr>
          <p:cNvPr id="41987" name="Rectangle 3"/>
          <p:cNvSpPr>
            <a:spLocks noGrp="1" noChangeArrowheads="1"/>
          </p:cNvSpPr>
          <p:nvPr>
            <p:ph idx="1"/>
          </p:nvPr>
        </p:nvSpPr>
        <p:spPr>
          <a:xfrm>
            <a:off x="685800" y="1676400"/>
            <a:ext cx="5105400" cy="4114800"/>
          </a:xfrm>
        </p:spPr>
        <p:txBody>
          <a:bodyPr/>
          <a:lstStyle/>
          <a:p>
            <a:pPr>
              <a:lnSpc>
                <a:spcPct val="90000"/>
              </a:lnSpc>
            </a:pPr>
            <a:r>
              <a:rPr lang="en-US" sz="2400"/>
              <a:t>Non-renewable (geological timeframes to produce but consume in 1 to 10 years)</a:t>
            </a:r>
          </a:p>
          <a:p>
            <a:pPr>
              <a:lnSpc>
                <a:spcPct val="90000"/>
              </a:lnSpc>
            </a:pPr>
            <a:r>
              <a:rPr lang="en-US" sz="2400"/>
              <a:t>Generally nonbiodegradable with devastating affects on ocean life</a:t>
            </a:r>
          </a:p>
          <a:p>
            <a:pPr>
              <a:lnSpc>
                <a:spcPct val="90000"/>
              </a:lnSpc>
            </a:pPr>
            <a:r>
              <a:rPr lang="en-US" sz="2400"/>
              <a:t>Demand and production skyrocketing</a:t>
            </a:r>
          </a:p>
          <a:p>
            <a:pPr>
              <a:lnSpc>
                <a:spcPct val="90000"/>
              </a:lnSpc>
            </a:pPr>
            <a:r>
              <a:rPr lang="en-US" sz="2400"/>
              <a:t>Plastics industry supports more drilling</a:t>
            </a:r>
          </a:p>
          <a:p>
            <a:pPr>
              <a:lnSpc>
                <a:spcPct val="90000"/>
              </a:lnSpc>
            </a:pPr>
            <a:r>
              <a:rPr lang="en-US" sz="2400"/>
              <a:t>Recycling and reuse low</a:t>
            </a:r>
          </a:p>
          <a:p>
            <a:pPr>
              <a:lnSpc>
                <a:spcPct val="90000"/>
              </a:lnSpc>
            </a:pPr>
            <a:r>
              <a:rPr lang="en-US" sz="2400"/>
              <a:t>Health impacts (polymers differ)</a:t>
            </a:r>
          </a:p>
        </p:txBody>
      </p:sp>
      <p:pic>
        <p:nvPicPr>
          <p:cNvPr id="41989" name="Picture 1030" descr="slide0009_image016"/>
          <p:cNvPicPr>
            <a:picLocks noChangeAspect="1" noChangeArrowheads="1"/>
          </p:cNvPicPr>
          <p:nvPr/>
        </p:nvPicPr>
        <p:blipFill>
          <a:blip r:embed="rId3"/>
          <a:srcRect/>
          <a:stretch>
            <a:fillRect/>
          </a:stretch>
        </p:blipFill>
        <p:spPr bwMode="auto">
          <a:xfrm>
            <a:off x="5943600" y="1506538"/>
            <a:ext cx="2971800" cy="2220912"/>
          </a:xfrm>
          <a:prstGeom prst="rect">
            <a:avLst/>
          </a:prstGeom>
          <a:noFill/>
          <a:ln w="9525">
            <a:noFill/>
            <a:miter lim="800000"/>
            <a:headEnd/>
            <a:tailEnd/>
          </a:ln>
        </p:spPr>
      </p:pic>
      <p:pic>
        <p:nvPicPr>
          <p:cNvPr id="41990" name="Picture 1033" descr="slide0050_image044"/>
          <p:cNvPicPr>
            <a:picLocks noChangeAspect="1" noChangeArrowheads="1"/>
          </p:cNvPicPr>
          <p:nvPr/>
        </p:nvPicPr>
        <p:blipFill>
          <a:blip r:embed="rId4"/>
          <a:srcRect/>
          <a:stretch>
            <a:fillRect/>
          </a:stretch>
        </p:blipFill>
        <p:spPr bwMode="auto">
          <a:xfrm>
            <a:off x="5943600" y="3886200"/>
            <a:ext cx="2955925" cy="2209800"/>
          </a:xfrm>
          <a:prstGeom prst="rect">
            <a:avLst/>
          </a:prstGeom>
          <a:noFill/>
          <a:ln w="9525">
            <a:noFill/>
            <a:miter lim="800000"/>
            <a:headEnd/>
            <a:tailEnd/>
          </a:ln>
        </p:spPr>
      </p:pic>
      <p:sp>
        <p:nvSpPr>
          <p:cNvPr id="41991" name="Text Box 1032"/>
          <p:cNvSpPr txBox="1">
            <a:spLocks noChangeArrowheads="1"/>
          </p:cNvSpPr>
          <p:nvPr/>
        </p:nvSpPr>
        <p:spPr bwMode="auto">
          <a:xfrm>
            <a:off x="6019800" y="3073400"/>
            <a:ext cx="2819400" cy="58420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solidFill>
                  <a:schemeClr val="bg1"/>
                </a:solidFill>
              </a:rPr>
              <a:t>6 times more plastic than plankton by mass</a:t>
            </a:r>
            <a:endParaRPr lang="en-US" sz="1600"/>
          </a:p>
        </p:txBody>
      </p:sp>
      <p:sp>
        <p:nvSpPr>
          <p:cNvPr id="8" name="Rectangle 7"/>
          <p:cNvSpPr/>
          <p:nvPr/>
        </p:nvSpPr>
        <p:spPr>
          <a:xfrm>
            <a:off x="5943600" y="5715000"/>
            <a:ext cx="2971800" cy="276225"/>
          </a:xfrm>
          <a:prstGeom prst="rect">
            <a:avLst/>
          </a:prstGeom>
          <a:solidFill>
            <a:srgbClr val="155C46"/>
          </a:solidFill>
        </p:spPr>
        <p:txBody>
          <a:bodyPr>
            <a:prstTxWarp prst="textNoShape">
              <a:avLst/>
            </a:prstTxWarp>
            <a:spAutoFit/>
          </a:bodyPr>
          <a:lstStyle/>
          <a:p>
            <a:r>
              <a:rPr lang="en-US" sz="1200" b="1" dirty="0" err="1">
                <a:solidFill>
                  <a:schemeClr val="bg1"/>
                </a:solidFill>
              </a:rPr>
              <a:t>Agalita</a:t>
            </a:r>
            <a:r>
              <a:rPr lang="en-US" sz="1200" b="1" dirty="0">
                <a:solidFill>
                  <a:schemeClr val="bg1"/>
                </a:solidFill>
              </a:rPr>
              <a:t> Marine Research Foundation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itle 1"/>
          <p:cNvSpPr txBox="1">
            <a:spLocks/>
          </p:cNvSpPr>
          <p:nvPr/>
        </p:nvSpPr>
        <p:spPr bwMode="auto">
          <a:xfrm>
            <a:off x="609600" y="427038"/>
            <a:ext cx="8229600" cy="1143000"/>
          </a:xfrm>
          <a:prstGeom prst="rect">
            <a:avLst/>
          </a:prstGeom>
          <a:solidFill>
            <a:srgbClr val="155C46"/>
          </a:solidFill>
          <a:ln w="9525">
            <a:noFill/>
            <a:miter lim="800000"/>
            <a:headEnd/>
            <a:tailEnd/>
          </a:ln>
        </p:spPr>
        <p:txBody>
          <a:bodyPr anchor="ctr">
            <a:prstTxWarp prst="textNoShape">
              <a:avLst/>
            </a:prstTxWarp>
          </a:bodyPr>
          <a:lstStyle/>
          <a:p>
            <a:pPr algn="ctr"/>
            <a:r>
              <a:rPr lang="en-US" sz="3600" dirty="0">
                <a:solidFill>
                  <a:srgbClr val="FFFFFF"/>
                </a:solidFill>
                <a:latin typeface="Calibri Bold" pitchFamily="112" charset="0"/>
                <a:ea typeface="Arial" charset="0"/>
                <a:cs typeface="Arial" charset="0"/>
              </a:rPr>
              <a:t>Biomaterial – Wonder Material?</a:t>
            </a:r>
          </a:p>
        </p:txBody>
      </p:sp>
      <p:sp>
        <p:nvSpPr>
          <p:cNvPr id="83971" name="Rectangle 3"/>
          <p:cNvSpPr txBox="1">
            <a:spLocks noChangeArrowheads="1"/>
          </p:cNvSpPr>
          <p:nvPr/>
        </p:nvSpPr>
        <p:spPr bwMode="auto">
          <a:xfrm>
            <a:off x="654050" y="1716088"/>
            <a:ext cx="8229600" cy="4525962"/>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Arial" charset="0"/>
              <a:buChar char="•"/>
            </a:pPr>
            <a:r>
              <a:rPr lang="en-US" sz="2800">
                <a:latin typeface="Times New Roman" charset="0"/>
                <a:ea typeface="Times New Roman" charset="0"/>
                <a:cs typeface="Times New Roman" charset="0"/>
              </a:rPr>
              <a:t>“renewable”</a:t>
            </a:r>
          </a:p>
          <a:p>
            <a:pPr marL="342900" indent="-342900">
              <a:lnSpc>
                <a:spcPct val="90000"/>
              </a:lnSpc>
              <a:spcBef>
                <a:spcPct val="20000"/>
              </a:spcBef>
              <a:buFont typeface="Arial" charset="0"/>
              <a:buChar char="•"/>
            </a:pPr>
            <a:r>
              <a:rPr lang="en-US" sz="2800">
                <a:latin typeface="Times New Roman" charset="0"/>
                <a:ea typeface="Times New Roman" charset="0"/>
                <a:cs typeface="Times New Roman" charset="0"/>
              </a:rPr>
              <a:t>“green</a:t>
            </a:r>
          </a:p>
          <a:p>
            <a:pPr marL="342900" indent="-342900">
              <a:lnSpc>
                <a:spcPct val="90000"/>
              </a:lnSpc>
              <a:spcBef>
                <a:spcPct val="20000"/>
              </a:spcBef>
              <a:buFont typeface="Arial" charset="0"/>
              <a:buChar char="•"/>
            </a:pPr>
            <a:r>
              <a:rPr lang="en-US" sz="2800">
                <a:latin typeface="Times New Roman" charset="0"/>
                <a:ea typeface="Times New Roman" charset="0"/>
                <a:cs typeface="Times New Roman" charset="0"/>
              </a:rPr>
              <a:t>“eco-friendly”</a:t>
            </a:r>
          </a:p>
          <a:p>
            <a:pPr marL="342900" indent="-342900">
              <a:lnSpc>
                <a:spcPct val="90000"/>
              </a:lnSpc>
              <a:spcBef>
                <a:spcPct val="20000"/>
              </a:spcBef>
              <a:buFont typeface="Arial" charset="0"/>
              <a:buChar char="•"/>
            </a:pPr>
            <a:r>
              <a:rPr lang="en-US" sz="2800">
                <a:latin typeface="Times New Roman" charset="0"/>
                <a:ea typeface="Times New Roman" charset="0"/>
                <a:cs typeface="Times New Roman" charset="0"/>
              </a:rPr>
              <a:t>“sustainable”</a:t>
            </a:r>
          </a:p>
          <a:p>
            <a:pPr marL="342900" indent="-342900">
              <a:lnSpc>
                <a:spcPct val="90000"/>
              </a:lnSpc>
              <a:spcBef>
                <a:spcPct val="20000"/>
              </a:spcBef>
              <a:buFont typeface="Arial" charset="0"/>
              <a:buChar char="•"/>
            </a:pPr>
            <a:r>
              <a:rPr lang="en-US" sz="2800">
                <a:latin typeface="Times New Roman" charset="0"/>
                <a:ea typeface="Times New Roman" charset="0"/>
                <a:cs typeface="Times New Roman" charset="0"/>
              </a:rPr>
              <a:t>“environmentally neutral”</a:t>
            </a:r>
          </a:p>
          <a:p>
            <a:pPr marL="342900" indent="-342900">
              <a:lnSpc>
                <a:spcPct val="90000"/>
              </a:lnSpc>
              <a:spcBef>
                <a:spcPct val="20000"/>
              </a:spcBef>
              <a:buFont typeface="Arial" charset="0"/>
              <a:buChar char="•"/>
            </a:pPr>
            <a:r>
              <a:rPr lang="en-US" sz="2800">
                <a:latin typeface="Times New Roman" charset="0"/>
                <a:ea typeface="Times New Roman" charset="0"/>
                <a:cs typeface="Times New Roman" charset="0"/>
              </a:rPr>
              <a:t>“safe and better”</a:t>
            </a:r>
          </a:p>
          <a:p>
            <a:pPr marL="342900" indent="-342900">
              <a:lnSpc>
                <a:spcPct val="90000"/>
              </a:lnSpc>
              <a:spcBef>
                <a:spcPct val="20000"/>
              </a:spcBef>
              <a:buFont typeface="Arial" charset="0"/>
              <a:buChar char="•"/>
            </a:pPr>
            <a:r>
              <a:rPr lang="en-US" sz="2800">
                <a:latin typeface="Times New Roman" charset="0"/>
                <a:ea typeface="Times New Roman" charset="0"/>
                <a:cs typeface="Times New Roman" charset="0"/>
              </a:rPr>
              <a:t>“easy on the environment”</a:t>
            </a:r>
          </a:p>
          <a:p>
            <a:pPr marL="342900" indent="-342900">
              <a:lnSpc>
                <a:spcPct val="90000"/>
              </a:lnSpc>
              <a:spcBef>
                <a:spcPct val="20000"/>
              </a:spcBef>
              <a:buFont typeface="Arial" charset="0"/>
              <a:buChar char="•"/>
            </a:pPr>
            <a:r>
              <a:rPr lang="en-US" sz="2800">
                <a:latin typeface="Times New Roman" charset="0"/>
                <a:ea typeface="Times New Roman" charset="0"/>
                <a:cs typeface="Times New Roman" charset="0"/>
              </a:rPr>
              <a:t>“return to nature without a trace”</a:t>
            </a:r>
          </a:p>
        </p:txBody>
      </p:sp>
      <p:pic>
        <p:nvPicPr>
          <p:cNvPr id="83972" name="Picture 16" descr="compostablewaterbottles.jpg"/>
          <p:cNvPicPr>
            <a:picLocks noChangeAspect="1"/>
          </p:cNvPicPr>
          <p:nvPr/>
        </p:nvPicPr>
        <p:blipFill>
          <a:blip r:embed="rId2"/>
          <a:srcRect/>
          <a:stretch>
            <a:fillRect/>
          </a:stretch>
        </p:blipFill>
        <p:spPr bwMode="auto">
          <a:xfrm>
            <a:off x="6116638" y="1789113"/>
            <a:ext cx="2351087" cy="3135312"/>
          </a:xfrm>
          <a:prstGeom prst="rect">
            <a:avLst/>
          </a:prstGeom>
          <a:noFill/>
          <a:ln w="9525">
            <a:noFill/>
            <a:miter lim="800000"/>
            <a:headEnd/>
            <a:tailEnd/>
          </a:ln>
        </p:spPr>
      </p:pic>
      <p:pic>
        <p:nvPicPr>
          <p:cNvPr id="83973" name="Picture 17" descr="Compostablbottlelabel.jpg"/>
          <p:cNvPicPr>
            <a:picLocks noChangeAspect="1"/>
          </p:cNvPicPr>
          <p:nvPr/>
        </p:nvPicPr>
        <p:blipFill>
          <a:blip r:embed="rId3"/>
          <a:srcRect/>
          <a:stretch>
            <a:fillRect/>
          </a:stretch>
        </p:blipFill>
        <p:spPr bwMode="auto">
          <a:xfrm>
            <a:off x="4829175" y="1651000"/>
            <a:ext cx="1673225" cy="1949450"/>
          </a:xfrm>
          <a:prstGeom prst="rect">
            <a:avLst/>
          </a:prstGeom>
          <a:noFill/>
          <a:ln w="9525">
            <a:noFill/>
            <a:miter lim="800000"/>
            <a:headEnd/>
            <a:tailEnd/>
          </a:ln>
        </p:spPr>
      </p:pic>
      <p:pic>
        <p:nvPicPr>
          <p:cNvPr id="83974" name="Picture 9" descr="TerraWarePlates"/>
          <p:cNvPicPr>
            <a:picLocks noGrp="1" noChangeAspect="1" noChangeArrowheads="1"/>
          </p:cNvPicPr>
          <p:nvPr>
            <p:ph idx="1"/>
          </p:nvPr>
        </p:nvPicPr>
        <p:blipFill>
          <a:blip r:embed="rId4"/>
          <a:srcRect/>
          <a:stretch>
            <a:fillRect/>
          </a:stretch>
        </p:blipFill>
        <p:spPr>
          <a:xfrm>
            <a:off x="7443788" y="3810000"/>
            <a:ext cx="1700212" cy="2271713"/>
          </a:xfrm>
        </p:spPr>
      </p:pic>
      <p:sp>
        <p:nvSpPr>
          <p:cNvPr id="83976" name="TextBox 7"/>
          <p:cNvSpPr txBox="1">
            <a:spLocks noChangeArrowheads="1"/>
          </p:cNvSpPr>
          <p:nvPr/>
        </p:nvSpPr>
        <p:spPr bwMode="auto">
          <a:xfrm>
            <a:off x="2514600" y="5791200"/>
            <a:ext cx="4191000" cy="369888"/>
          </a:xfrm>
          <a:prstGeom prst="rect">
            <a:avLst/>
          </a:prstGeom>
          <a:noFill/>
          <a:ln w="9525">
            <a:noFill/>
            <a:miter lim="800000"/>
            <a:headEnd/>
            <a:tailEnd/>
          </a:ln>
        </p:spPr>
        <p:txBody>
          <a:bodyPr>
            <a:prstTxWarp prst="textNoShape">
              <a:avLst/>
            </a:prstTxWarp>
            <a:spAutoFit/>
          </a:bodyPr>
          <a:lstStyle/>
          <a:p>
            <a:r>
              <a:rPr lang="en-US" sz="1800" b="1">
                <a:solidFill>
                  <a:srgbClr val="01674E"/>
                </a:solidFill>
              </a:rPr>
              <a:t>Compostability alone ≠ sustainable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itle 1"/>
          <p:cNvSpPr txBox="1">
            <a:spLocks/>
          </p:cNvSpPr>
          <p:nvPr/>
        </p:nvSpPr>
        <p:spPr bwMode="auto">
          <a:xfrm>
            <a:off x="609600" y="427038"/>
            <a:ext cx="8229600" cy="1143000"/>
          </a:xfrm>
          <a:prstGeom prst="rect">
            <a:avLst/>
          </a:prstGeom>
          <a:solidFill>
            <a:srgbClr val="155C46"/>
          </a:solidFill>
          <a:ln w="9525">
            <a:noFill/>
            <a:miter lim="800000"/>
            <a:headEnd/>
            <a:tailEnd/>
          </a:ln>
        </p:spPr>
        <p:txBody>
          <a:bodyPr anchor="ctr">
            <a:prstTxWarp prst="textNoShape">
              <a:avLst/>
            </a:prstTxWarp>
          </a:bodyPr>
          <a:lstStyle/>
          <a:p>
            <a:pPr algn="ctr"/>
            <a:r>
              <a:rPr lang="en-US" sz="3600" dirty="0">
                <a:solidFill>
                  <a:srgbClr val="FFFFFF"/>
                </a:solidFill>
                <a:latin typeface="Calibri Bold" pitchFamily="112" charset="0"/>
                <a:ea typeface="Arial" charset="0"/>
                <a:cs typeface="Arial" charset="0"/>
              </a:rPr>
              <a:t>Not All </a:t>
            </a:r>
            <a:r>
              <a:rPr lang="en-US" sz="3600" dirty="0" err="1">
                <a:solidFill>
                  <a:srgbClr val="FFFFFF"/>
                </a:solidFill>
                <a:latin typeface="Calibri Bold" pitchFamily="112" charset="0"/>
                <a:ea typeface="Arial" charset="0"/>
                <a:cs typeface="Arial" charset="0"/>
              </a:rPr>
              <a:t>Bioproducts</a:t>
            </a:r>
            <a:r>
              <a:rPr lang="en-US" sz="3600" dirty="0">
                <a:solidFill>
                  <a:srgbClr val="FFFFFF"/>
                </a:solidFill>
                <a:latin typeface="Calibri Bold" pitchFamily="112" charset="0"/>
                <a:ea typeface="Arial" charset="0"/>
                <a:cs typeface="Arial" charset="0"/>
              </a:rPr>
              <a:t> Created Equal</a:t>
            </a:r>
          </a:p>
        </p:txBody>
      </p:sp>
      <p:sp>
        <p:nvSpPr>
          <p:cNvPr id="84995" name="Rectangle 3"/>
          <p:cNvSpPr txBox="1">
            <a:spLocks noChangeArrowheads="1"/>
          </p:cNvSpPr>
          <p:nvPr/>
        </p:nvSpPr>
        <p:spPr bwMode="auto">
          <a:xfrm>
            <a:off x="685800" y="1905000"/>
            <a:ext cx="4267200" cy="38862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SzPct val="85000"/>
              <a:buFont typeface="Arial" charset="0"/>
              <a:buChar char="•"/>
            </a:pPr>
            <a:r>
              <a:rPr lang="en-US" sz="2800">
                <a:latin typeface="Times New Roman" charset="0"/>
                <a:ea typeface="Times New Roman" charset="0"/>
                <a:cs typeface="Times New Roman" charset="0"/>
              </a:rPr>
              <a:t>Biobased content</a:t>
            </a:r>
          </a:p>
          <a:p>
            <a:pPr marL="342900" indent="-342900">
              <a:lnSpc>
                <a:spcPct val="90000"/>
              </a:lnSpc>
              <a:spcBef>
                <a:spcPct val="20000"/>
              </a:spcBef>
              <a:buSzPct val="85000"/>
              <a:buFont typeface="Arial" charset="0"/>
              <a:buChar char="•"/>
            </a:pPr>
            <a:r>
              <a:rPr lang="en-US" sz="2800">
                <a:latin typeface="Times New Roman" charset="0"/>
                <a:ea typeface="Times New Roman" charset="0"/>
                <a:cs typeface="Times New Roman" charset="0"/>
              </a:rPr>
              <a:t>Material feedstock type</a:t>
            </a:r>
          </a:p>
          <a:p>
            <a:pPr marL="342900" indent="-342900">
              <a:lnSpc>
                <a:spcPct val="90000"/>
              </a:lnSpc>
              <a:spcBef>
                <a:spcPct val="20000"/>
              </a:spcBef>
              <a:buSzPct val="85000"/>
              <a:buFont typeface="Arial" charset="0"/>
              <a:buChar char="•"/>
            </a:pPr>
            <a:r>
              <a:rPr lang="en-US" sz="2800">
                <a:latin typeface="Times New Roman" charset="0"/>
                <a:ea typeface="Times New Roman" charset="0"/>
                <a:cs typeface="Times New Roman" charset="0"/>
              </a:rPr>
              <a:t>Feedstock location</a:t>
            </a:r>
          </a:p>
          <a:p>
            <a:pPr marL="342900" indent="-342900">
              <a:lnSpc>
                <a:spcPct val="90000"/>
              </a:lnSpc>
              <a:spcBef>
                <a:spcPct val="20000"/>
              </a:spcBef>
              <a:buSzPct val="85000"/>
              <a:buFont typeface="Arial" charset="0"/>
              <a:buChar char="•"/>
            </a:pPr>
            <a:r>
              <a:rPr lang="en-US" sz="2800">
                <a:latin typeface="Times New Roman" charset="0"/>
                <a:ea typeface="Times New Roman" charset="0"/>
                <a:cs typeface="Times New Roman" charset="0"/>
              </a:rPr>
              <a:t>Biodegradability</a:t>
            </a:r>
          </a:p>
          <a:p>
            <a:pPr marL="742950" lvl="1" indent="-285750">
              <a:lnSpc>
                <a:spcPct val="90000"/>
              </a:lnSpc>
              <a:spcBef>
                <a:spcPct val="20000"/>
              </a:spcBef>
              <a:buSzPct val="70000"/>
              <a:buFont typeface="Arial" charset="0"/>
              <a:buChar char="•"/>
            </a:pPr>
            <a:r>
              <a:rPr lang="en-US">
                <a:latin typeface="Times New Roman" charset="0"/>
                <a:ea typeface="Times New Roman" charset="0"/>
                <a:cs typeface="Times New Roman" charset="0"/>
              </a:rPr>
              <a:t>Commercial compost sites</a:t>
            </a:r>
          </a:p>
          <a:p>
            <a:pPr marL="742950" lvl="1" indent="-285750">
              <a:lnSpc>
                <a:spcPct val="90000"/>
              </a:lnSpc>
              <a:spcBef>
                <a:spcPct val="20000"/>
              </a:spcBef>
              <a:buSzPct val="70000"/>
              <a:buFont typeface="Arial" charset="0"/>
              <a:buChar char="•"/>
            </a:pPr>
            <a:r>
              <a:rPr lang="en-US">
                <a:latin typeface="Times New Roman" charset="0"/>
                <a:ea typeface="Times New Roman" charset="0"/>
                <a:cs typeface="Times New Roman" charset="0"/>
              </a:rPr>
              <a:t>Home composting</a:t>
            </a:r>
          </a:p>
          <a:p>
            <a:pPr marL="742950" lvl="1" indent="-285750">
              <a:lnSpc>
                <a:spcPct val="90000"/>
              </a:lnSpc>
              <a:spcBef>
                <a:spcPct val="20000"/>
              </a:spcBef>
              <a:buSzPct val="70000"/>
              <a:buFont typeface="Arial" charset="0"/>
              <a:buChar char="•"/>
            </a:pPr>
            <a:r>
              <a:rPr lang="en-US">
                <a:latin typeface="Times New Roman" charset="0"/>
                <a:ea typeface="Times New Roman" charset="0"/>
                <a:cs typeface="Times New Roman" charset="0"/>
              </a:rPr>
              <a:t>Marine environment</a:t>
            </a:r>
          </a:p>
          <a:p>
            <a:pPr marL="742950" lvl="1" indent="-285750">
              <a:lnSpc>
                <a:spcPct val="90000"/>
              </a:lnSpc>
              <a:spcBef>
                <a:spcPct val="20000"/>
              </a:spcBef>
              <a:buSzPct val="70000"/>
              <a:buFont typeface="Arial" charset="0"/>
              <a:buChar char="•"/>
            </a:pPr>
            <a:r>
              <a:rPr lang="en-US">
                <a:latin typeface="Times New Roman" charset="0"/>
                <a:ea typeface="Times New Roman" charset="0"/>
                <a:cs typeface="Times New Roman" charset="0"/>
              </a:rPr>
              <a:t>Anaerobic digestion</a:t>
            </a:r>
          </a:p>
          <a:p>
            <a:pPr marL="342900" indent="-342900">
              <a:lnSpc>
                <a:spcPct val="90000"/>
              </a:lnSpc>
              <a:spcBef>
                <a:spcPct val="20000"/>
              </a:spcBef>
              <a:buSzPct val="85000"/>
            </a:pPr>
            <a:endParaRPr lang="en-US" sz="2000">
              <a:latin typeface="Calibri" charset="0"/>
            </a:endParaRPr>
          </a:p>
        </p:txBody>
      </p:sp>
      <p:sp>
        <p:nvSpPr>
          <p:cNvPr id="84996" name="Rectangle 5"/>
          <p:cNvSpPr>
            <a:spLocks noChangeArrowheads="1"/>
          </p:cNvSpPr>
          <p:nvPr/>
        </p:nvSpPr>
        <p:spPr bwMode="auto">
          <a:xfrm>
            <a:off x="5029200" y="1905000"/>
            <a:ext cx="3886200" cy="24384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SzPct val="85000"/>
              <a:buFont typeface="Arial" charset="0"/>
              <a:buChar char="•"/>
            </a:pPr>
            <a:r>
              <a:rPr lang="en-US" sz="2800">
                <a:latin typeface="Times New Roman" charset="0"/>
              </a:rPr>
              <a:t>Additives and blends</a:t>
            </a:r>
          </a:p>
          <a:p>
            <a:pPr marL="342900" indent="-342900">
              <a:lnSpc>
                <a:spcPct val="90000"/>
              </a:lnSpc>
              <a:spcBef>
                <a:spcPct val="20000"/>
              </a:spcBef>
              <a:buSzPct val="85000"/>
              <a:buFont typeface="Arial" charset="0"/>
              <a:buChar char="•"/>
            </a:pPr>
            <a:r>
              <a:rPr lang="en-US" sz="2800">
                <a:latin typeface="Times New Roman" charset="0"/>
              </a:rPr>
              <a:t>Recyclability</a:t>
            </a:r>
          </a:p>
          <a:p>
            <a:pPr marL="342900" indent="-342900">
              <a:lnSpc>
                <a:spcPct val="90000"/>
              </a:lnSpc>
              <a:spcBef>
                <a:spcPct val="20000"/>
              </a:spcBef>
              <a:buSzPct val="85000"/>
              <a:buFont typeface="Arial" charset="0"/>
              <a:buChar char="•"/>
            </a:pPr>
            <a:r>
              <a:rPr lang="en-US" sz="2800">
                <a:latin typeface="Times New Roman" charset="0"/>
              </a:rPr>
              <a:t>Performance</a:t>
            </a:r>
          </a:p>
          <a:p>
            <a:pPr marL="342900" indent="-342900">
              <a:lnSpc>
                <a:spcPct val="90000"/>
              </a:lnSpc>
              <a:spcBef>
                <a:spcPct val="20000"/>
              </a:spcBef>
              <a:buSzPct val="85000"/>
              <a:buFont typeface="Arial" charset="0"/>
              <a:buChar char="•"/>
            </a:pPr>
            <a:r>
              <a:rPr lang="en-US" sz="2800">
                <a:latin typeface="Times New Roman" charset="0"/>
              </a:rPr>
              <a:t>Products</a:t>
            </a:r>
            <a:endParaRPr lang="en-US" sz="2000">
              <a:latin typeface="Times New Roman" charset="0"/>
            </a:endParaRPr>
          </a:p>
        </p:txBody>
      </p:sp>
      <p:pic>
        <p:nvPicPr>
          <p:cNvPr id="84997" name="Picture 18" descr="degradable-plastic-additives-300x225.jpg"/>
          <p:cNvPicPr>
            <a:picLocks noChangeAspect="1"/>
          </p:cNvPicPr>
          <p:nvPr/>
        </p:nvPicPr>
        <p:blipFill>
          <a:blip r:embed="rId2"/>
          <a:srcRect/>
          <a:stretch>
            <a:fillRect/>
          </a:stretch>
        </p:blipFill>
        <p:spPr bwMode="auto">
          <a:xfrm>
            <a:off x="6135688" y="3986213"/>
            <a:ext cx="2728912" cy="2046287"/>
          </a:xfrm>
          <a:prstGeom prst="rect">
            <a:avLst/>
          </a:prstGeom>
          <a:noFill/>
          <a:ln w="9525">
            <a:noFill/>
            <a:miter lim="800000"/>
            <a:headEnd/>
            <a:tailEnd/>
          </a:ln>
        </p:spPr>
      </p:pic>
      <p:pic>
        <p:nvPicPr>
          <p:cNvPr id="84998" name="Picture 19" descr="globePA7.jpg"/>
          <p:cNvPicPr>
            <a:picLocks noChangeAspect="1"/>
          </p:cNvPicPr>
          <p:nvPr/>
        </p:nvPicPr>
        <p:blipFill>
          <a:blip r:embed="rId3"/>
          <a:srcRect/>
          <a:stretch>
            <a:fillRect/>
          </a:stretch>
        </p:blipFill>
        <p:spPr bwMode="auto">
          <a:xfrm>
            <a:off x="4438650" y="4533900"/>
            <a:ext cx="1524000" cy="149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p:cNvSpPr txBox="1">
            <a:spLocks/>
          </p:cNvSpPr>
          <p:nvPr/>
        </p:nvSpPr>
        <p:spPr bwMode="auto">
          <a:xfrm>
            <a:off x="609600" y="427038"/>
            <a:ext cx="8229600" cy="1143000"/>
          </a:xfrm>
          <a:prstGeom prst="rect">
            <a:avLst/>
          </a:prstGeom>
          <a:solidFill>
            <a:srgbClr val="155C46"/>
          </a:solidFill>
          <a:ln w="9525">
            <a:noFill/>
            <a:miter lim="800000"/>
            <a:headEnd/>
            <a:tailEnd/>
          </a:ln>
        </p:spPr>
        <p:txBody>
          <a:bodyPr anchor="ctr">
            <a:prstTxWarp prst="textNoShape">
              <a:avLst/>
            </a:prstTxWarp>
          </a:bodyPr>
          <a:lstStyle/>
          <a:p>
            <a:pPr algn="ctr"/>
            <a:r>
              <a:rPr lang="en-US" sz="3600" dirty="0">
                <a:solidFill>
                  <a:srgbClr val="FFFFFF"/>
                </a:solidFill>
                <a:latin typeface="Calibri Bold" pitchFamily="112" charset="0"/>
              </a:rPr>
              <a:t>Challenges with </a:t>
            </a:r>
            <a:r>
              <a:rPr lang="en-US" sz="3600" dirty="0" err="1">
                <a:solidFill>
                  <a:srgbClr val="FFFFFF"/>
                </a:solidFill>
                <a:latin typeface="Calibri Bold" pitchFamily="112" charset="0"/>
              </a:rPr>
              <a:t>Biobased</a:t>
            </a:r>
            <a:r>
              <a:rPr lang="en-US" sz="3600" dirty="0">
                <a:solidFill>
                  <a:srgbClr val="FFFFFF"/>
                </a:solidFill>
                <a:latin typeface="Calibri Bold" pitchFamily="112" charset="0"/>
              </a:rPr>
              <a:t> Products</a:t>
            </a:r>
            <a:endParaRPr lang="en-US" sz="3600" dirty="0">
              <a:solidFill>
                <a:srgbClr val="FFFFFF"/>
              </a:solidFill>
              <a:latin typeface="Calibri Bold" pitchFamily="112" charset="0"/>
              <a:ea typeface="Arial" charset="0"/>
              <a:cs typeface="Arial" charset="0"/>
            </a:endParaRPr>
          </a:p>
        </p:txBody>
      </p:sp>
      <p:sp>
        <p:nvSpPr>
          <p:cNvPr id="86019" name="Rectangle 3"/>
          <p:cNvSpPr txBox="1">
            <a:spLocks noChangeArrowheads="1"/>
          </p:cNvSpPr>
          <p:nvPr/>
        </p:nvSpPr>
        <p:spPr bwMode="auto">
          <a:xfrm>
            <a:off x="685800" y="1905000"/>
            <a:ext cx="7772400" cy="4191000"/>
          </a:xfrm>
          <a:prstGeom prst="rect">
            <a:avLst/>
          </a:prstGeom>
          <a:noFill/>
          <a:ln w="9525">
            <a:noFill/>
            <a:miter lim="800000"/>
            <a:headEnd/>
            <a:tailEnd/>
          </a:ln>
        </p:spPr>
        <p:txBody>
          <a:bodyPr>
            <a:prstTxWarp prst="textNoShape">
              <a:avLst/>
            </a:prstTxWarp>
          </a:bodyPr>
          <a:lstStyle/>
          <a:p>
            <a:pPr marL="342900" indent="-342900">
              <a:spcBef>
                <a:spcPct val="20000"/>
              </a:spcBef>
              <a:buSzPct val="85000"/>
              <a:buFontTx/>
              <a:buBlip>
                <a:blip r:embed="rId2"/>
              </a:buBlip>
            </a:pPr>
            <a:r>
              <a:rPr lang="en-US" sz="2400" dirty="0">
                <a:latin typeface="Times New Roman" charset="0"/>
                <a:ea typeface="Times New Roman" charset="0"/>
                <a:cs typeface="Times New Roman" charset="0"/>
              </a:rPr>
              <a:t>Concern over genetically modified organisms (</a:t>
            </a:r>
            <a:r>
              <a:rPr lang="en-US" sz="2400" dirty="0" err="1">
                <a:latin typeface="Times New Roman" charset="0"/>
                <a:ea typeface="Times New Roman" charset="0"/>
                <a:cs typeface="Times New Roman" charset="0"/>
              </a:rPr>
              <a:t>GMOs</a:t>
            </a:r>
            <a:r>
              <a:rPr lang="en-US" sz="2400" dirty="0">
                <a:latin typeface="Times New Roman" charset="0"/>
                <a:ea typeface="Times New Roman" charset="0"/>
                <a:cs typeface="Times New Roman" charset="0"/>
              </a:rPr>
              <a:t>)</a:t>
            </a:r>
          </a:p>
          <a:p>
            <a:pPr marL="342900" indent="-342900">
              <a:spcBef>
                <a:spcPct val="20000"/>
              </a:spcBef>
              <a:buSzPct val="85000"/>
              <a:buFontTx/>
              <a:buBlip>
                <a:blip r:embed="rId2"/>
              </a:buBlip>
            </a:pPr>
            <a:r>
              <a:rPr lang="en-US" sz="2400" dirty="0">
                <a:latin typeface="Times New Roman" charset="0"/>
                <a:ea typeface="Times New Roman" charset="0"/>
                <a:cs typeface="Times New Roman" charset="0"/>
              </a:rPr>
              <a:t>Desire for sustainably grown biomass</a:t>
            </a:r>
          </a:p>
          <a:p>
            <a:pPr marL="342900" indent="-342900">
              <a:spcBef>
                <a:spcPct val="20000"/>
              </a:spcBef>
              <a:buSzPct val="85000"/>
              <a:buFontTx/>
              <a:buBlip>
                <a:blip r:embed="rId2"/>
              </a:buBlip>
            </a:pPr>
            <a:r>
              <a:rPr lang="en-US" sz="2400" dirty="0">
                <a:latin typeface="Times New Roman" charset="0"/>
                <a:ea typeface="Times New Roman" charset="0"/>
                <a:cs typeface="Times New Roman" charset="0"/>
              </a:rPr>
              <a:t>Need to develop adequate composting programs</a:t>
            </a:r>
          </a:p>
          <a:p>
            <a:pPr marL="342900" indent="-342900">
              <a:spcBef>
                <a:spcPct val="20000"/>
              </a:spcBef>
              <a:buSzPct val="85000"/>
              <a:buFontTx/>
              <a:buBlip>
                <a:blip r:embed="rId2"/>
              </a:buBlip>
            </a:pPr>
            <a:r>
              <a:rPr lang="en-US" sz="2400" dirty="0">
                <a:latin typeface="Times New Roman" charset="0"/>
                <a:ea typeface="Times New Roman" charset="0"/>
                <a:cs typeface="Times New Roman" charset="0"/>
              </a:rPr>
              <a:t>Concern with </a:t>
            </a:r>
            <a:r>
              <a:rPr lang="en-US" sz="2400" dirty="0" err="1" smtClean="0">
                <a:latin typeface="Times New Roman" charset="0"/>
                <a:ea typeface="Times New Roman" charset="0"/>
                <a:cs typeface="Times New Roman" charset="0"/>
              </a:rPr>
              <a:t>nanomaterials</a:t>
            </a:r>
            <a:r>
              <a:rPr lang="en-US" sz="2400" dirty="0" smtClean="0">
                <a:latin typeface="Times New Roman" charset="0"/>
                <a:ea typeface="Times New Roman" charset="0"/>
                <a:cs typeface="Times New Roman" charset="0"/>
              </a:rPr>
              <a:t> </a:t>
            </a:r>
            <a:r>
              <a:rPr lang="en-US" sz="2400" dirty="0">
                <a:latin typeface="Times New Roman" charset="0"/>
                <a:ea typeface="Times New Roman" charset="0"/>
                <a:cs typeface="Times New Roman" charset="0"/>
              </a:rPr>
              <a:t>and fossil-fuel-plastic blends</a:t>
            </a:r>
          </a:p>
          <a:p>
            <a:pPr marL="342900" indent="-342900">
              <a:spcBef>
                <a:spcPct val="20000"/>
              </a:spcBef>
              <a:buSzPct val="85000"/>
              <a:buFontTx/>
              <a:buBlip>
                <a:blip r:embed="rId2"/>
              </a:buBlip>
            </a:pPr>
            <a:r>
              <a:rPr lang="en-US" sz="2400" dirty="0">
                <a:latin typeface="Times New Roman" charset="0"/>
                <a:ea typeface="Times New Roman" charset="0"/>
                <a:cs typeface="Times New Roman" charset="0"/>
              </a:rPr>
              <a:t>Lack of adequate labeling</a:t>
            </a:r>
          </a:p>
          <a:p>
            <a:pPr marL="342900" indent="-342900">
              <a:spcBef>
                <a:spcPct val="20000"/>
              </a:spcBef>
              <a:buSzPct val="85000"/>
              <a:buFontTx/>
              <a:buBlip>
                <a:blip r:embed="rId2"/>
              </a:buBlip>
            </a:pPr>
            <a:r>
              <a:rPr lang="en-US" sz="2400" dirty="0">
                <a:latin typeface="Times New Roman" charset="0"/>
                <a:ea typeface="Times New Roman" charset="0"/>
                <a:cs typeface="Times New Roman" charset="0"/>
              </a:rPr>
              <a:t>Concern over contamination </a:t>
            </a:r>
            <a:br>
              <a:rPr lang="en-US" sz="2400" dirty="0">
                <a:latin typeface="Times New Roman" charset="0"/>
                <a:ea typeface="Times New Roman" charset="0"/>
                <a:cs typeface="Times New Roman" charset="0"/>
              </a:rPr>
            </a:br>
            <a:r>
              <a:rPr lang="en-US" sz="2400" dirty="0">
                <a:latin typeface="Times New Roman" charset="0"/>
                <a:ea typeface="Times New Roman" charset="0"/>
                <a:cs typeface="Times New Roman" charset="0"/>
              </a:rPr>
              <a:t>of recycling systems</a:t>
            </a:r>
            <a:endParaRPr lang="en-US" sz="2000" dirty="0">
              <a:latin typeface="Times New Roman" charset="0"/>
              <a:ea typeface="Times New Roman" charset="0"/>
              <a:cs typeface="Times New Roman" charset="0"/>
            </a:endParaRPr>
          </a:p>
          <a:p>
            <a:pPr marL="342900" indent="-342900">
              <a:spcBef>
                <a:spcPct val="20000"/>
              </a:spcBef>
              <a:buSzPct val="85000"/>
              <a:buFontTx/>
              <a:buBlip>
                <a:blip r:embed="rId2"/>
              </a:buBlip>
            </a:pPr>
            <a:endParaRPr lang="en-US" sz="1200" dirty="0">
              <a:latin typeface="Calibri" charset="0"/>
            </a:endParaRPr>
          </a:p>
          <a:p>
            <a:pPr marL="342900" indent="-342900">
              <a:spcBef>
                <a:spcPct val="20000"/>
              </a:spcBef>
              <a:buSzPct val="85000"/>
              <a:buFontTx/>
              <a:buBlip>
                <a:blip r:embed="rId2"/>
              </a:buBlip>
            </a:pPr>
            <a:endParaRPr lang="en-US" sz="1200" dirty="0">
              <a:latin typeface="Calibri" charset="0"/>
            </a:endParaRPr>
          </a:p>
        </p:txBody>
      </p:sp>
      <p:pic>
        <p:nvPicPr>
          <p:cNvPr id="86020" name="Picture 13" descr="spc_compostable_packaging.pdf"/>
          <p:cNvPicPr>
            <a:picLocks noChangeAspect="1"/>
          </p:cNvPicPr>
          <p:nvPr/>
        </p:nvPicPr>
        <p:blipFill>
          <a:blip r:embed="rId3"/>
          <a:srcRect/>
          <a:stretch>
            <a:fillRect/>
          </a:stretch>
        </p:blipFill>
        <p:spPr bwMode="auto">
          <a:xfrm>
            <a:off x="5811838" y="3757613"/>
            <a:ext cx="3027362" cy="2338387"/>
          </a:xfrm>
          <a:prstGeom prst="rect">
            <a:avLst/>
          </a:prstGeom>
          <a:noFill/>
          <a:ln w="9525">
            <a:noFill/>
            <a:miter lim="800000"/>
            <a:headEnd/>
            <a:tailEnd/>
          </a:ln>
        </p:spPr>
      </p:pic>
      <p:pic>
        <p:nvPicPr>
          <p:cNvPr id="86021" name="Picture 4" descr="shirleygibsonhazard2_20070107_095625"/>
          <p:cNvPicPr>
            <a:picLocks noChangeAspect="1" noChangeArrowheads="1"/>
          </p:cNvPicPr>
          <p:nvPr/>
        </p:nvPicPr>
        <p:blipFill>
          <a:blip r:embed="rId4"/>
          <a:srcRect/>
          <a:stretch>
            <a:fillRect/>
          </a:stretch>
        </p:blipFill>
        <p:spPr bwMode="auto">
          <a:xfrm>
            <a:off x="4240213" y="4840288"/>
            <a:ext cx="1257300" cy="1255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1"/>
          <p:cNvSpPr txBox="1">
            <a:spLocks/>
          </p:cNvSpPr>
          <p:nvPr/>
        </p:nvSpPr>
        <p:spPr bwMode="auto">
          <a:xfrm>
            <a:off x="609600" y="427038"/>
            <a:ext cx="8229600" cy="1143000"/>
          </a:xfrm>
          <a:prstGeom prst="rect">
            <a:avLst/>
          </a:prstGeom>
          <a:solidFill>
            <a:srgbClr val="155C46"/>
          </a:solidFill>
          <a:ln w="9525">
            <a:noFill/>
            <a:miter lim="800000"/>
            <a:headEnd/>
            <a:tailEnd/>
          </a:ln>
        </p:spPr>
        <p:txBody>
          <a:bodyPr anchor="ctr">
            <a:prstTxWarp prst="textNoShape">
              <a:avLst/>
            </a:prstTxWarp>
          </a:bodyPr>
          <a:lstStyle/>
          <a:p>
            <a:pPr algn="ctr"/>
            <a:r>
              <a:rPr lang="en-US" sz="3600" dirty="0">
                <a:solidFill>
                  <a:schemeClr val="bg1"/>
                </a:solidFill>
                <a:latin typeface="Calibri Bold" pitchFamily="112" charset="0"/>
                <a:ea typeface="Arial" charset="0"/>
                <a:cs typeface="Arial" charset="0"/>
              </a:rPr>
              <a:t>Genetically Modified Crops</a:t>
            </a:r>
          </a:p>
        </p:txBody>
      </p:sp>
      <p:pic>
        <p:nvPicPr>
          <p:cNvPr id="87043" name="Picture 11" descr="GM-Crops-just-the-science.pdf"/>
          <p:cNvPicPr>
            <a:picLocks noChangeAspect="1"/>
          </p:cNvPicPr>
          <p:nvPr/>
        </p:nvPicPr>
        <p:blipFill>
          <a:blip r:embed="rId3"/>
          <a:srcRect/>
          <a:stretch>
            <a:fillRect/>
          </a:stretch>
        </p:blipFill>
        <p:spPr bwMode="auto">
          <a:xfrm>
            <a:off x="712788" y="1570038"/>
            <a:ext cx="3198812" cy="4525962"/>
          </a:xfrm>
          <a:prstGeom prst="rect">
            <a:avLst/>
          </a:prstGeom>
          <a:noFill/>
          <a:ln w="9525">
            <a:noFill/>
            <a:miter lim="800000"/>
            <a:headEnd/>
            <a:tailEnd/>
          </a:ln>
        </p:spPr>
      </p:pic>
      <p:sp>
        <p:nvSpPr>
          <p:cNvPr id="87044" name="Rectangle 5"/>
          <p:cNvSpPr>
            <a:spLocks noChangeArrowheads="1"/>
          </p:cNvSpPr>
          <p:nvPr/>
        </p:nvSpPr>
        <p:spPr bwMode="auto">
          <a:xfrm>
            <a:off x="4438650" y="1905000"/>
            <a:ext cx="4476750" cy="24384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SzPct val="85000"/>
              <a:buFont typeface="Arial" charset="0"/>
              <a:buChar char="•"/>
            </a:pPr>
            <a:r>
              <a:rPr lang="en-US" sz="1800">
                <a:latin typeface="Times New Roman" charset="0"/>
              </a:rPr>
              <a:t>Can be toxic, allergenic or less nutritious than their natural counterparts </a:t>
            </a:r>
          </a:p>
          <a:p>
            <a:pPr marL="342900" indent="-342900">
              <a:lnSpc>
                <a:spcPct val="90000"/>
              </a:lnSpc>
              <a:spcBef>
                <a:spcPct val="20000"/>
              </a:spcBef>
              <a:buSzPct val="85000"/>
              <a:buFont typeface="Arial" charset="0"/>
              <a:buChar char="•"/>
            </a:pPr>
            <a:r>
              <a:rPr lang="en-US" sz="1800">
                <a:latin typeface="Times New Roman" charset="0"/>
              </a:rPr>
              <a:t>Can disrupt the ecosystem, damage vulnerable wild plant and animal populations and harm biodiversity</a:t>
            </a:r>
          </a:p>
          <a:p>
            <a:pPr marL="342900" indent="-342900">
              <a:lnSpc>
                <a:spcPct val="90000"/>
              </a:lnSpc>
              <a:spcBef>
                <a:spcPct val="20000"/>
              </a:spcBef>
              <a:buSzPct val="85000"/>
              <a:buFont typeface="Arial" charset="0"/>
              <a:buChar char="•"/>
            </a:pPr>
            <a:r>
              <a:rPr lang="en-US" sz="1800">
                <a:latin typeface="Times New Roman" charset="0"/>
              </a:rPr>
              <a:t>Increase chemical inputs (pesticides, herbicides) over the long term </a:t>
            </a:r>
          </a:p>
          <a:p>
            <a:pPr marL="342900" indent="-342900">
              <a:lnSpc>
                <a:spcPct val="90000"/>
              </a:lnSpc>
              <a:spcBef>
                <a:spcPct val="20000"/>
              </a:spcBef>
              <a:buSzPct val="85000"/>
              <a:buFont typeface="Arial" charset="0"/>
              <a:buChar char="•"/>
            </a:pPr>
            <a:r>
              <a:rPr lang="en-US" sz="1800">
                <a:latin typeface="Times New Roman" charset="0"/>
              </a:rPr>
              <a:t>Deliver yields that are no better, and often worse, than conventional crops </a:t>
            </a:r>
          </a:p>
          <a:p>
            <a:pPr marL="342900" indent="-342900">
              <a:lnSpc>
                <a:spcPct val="90000"/>
              </a:lnSpc>
              <a:spcBef>
                <a:spcPct val="20000"/>
              </a:spcBef>
              <a:buSzPct val="85000"/>
              <a:buFont typeface="Arial" charset="0"/>
              <a:buChar char="•"/>
            </a:pPr>
            <a:r>
              <a:rPr lang="en-US" sz="1800">
                <a:latin typeface="Times New Roman" charset="0"/>
              </a:rPr>
              <a:t>Cause or exacerbate a range of social and economic problems </a:t>
            </a:r>
          </a:p>
          <a:p>
            <a:pPr marL="342900" indent="-342900">
              <a:lnSpc>
                <a:spcPct val="90000"/>
              </a:lnSpc>
              <a:spcBef>
                <a:spcPct val="20000"/>
              </a:spcBef>
              <a:buSzPct val="85000"/>
              <a:buFont typeface="Arial" charset="0"/>
              <a:buChar char="•"/>
            </a:pPr>
            <a:r>
              <a:rPr lang="en-US" sz="1800">
                <a:latin typeface="Times New Roman" charset="0"/>
              </a:rPr>
              <a:t>Are laboratory-made and, once released, harmful GMOs cannot be recalled from the environment.</a:t>
            </a:r>
          </a:p>
        </p:txBody>
      </p:sp>
      <p:sp>
        <p:nvSpPr>
          <p:cNvPr id="87045" name="TextBox 14"/>
          <p:cNvSpPr txBox="1">
            <a:spLocks noChangeArrowheads="1"/>
          </p:cNvSpPr>
          <p:nvPr/>
        </p:nvSpPr>
        <p:spPr bwMode="auto">
          <a:xfrm>
            <a:off x="4292600" y="5757863"/>
            <a:ext cx="3986213" cy="276225"/>
          </a:xfrm>
          <a:prstGeom prst="rect">
            <a:avLst/>
          </a:prstGeom>
          <a:noFill/>
          <a:ln w="9525">
            <a:noFill/>
            <a:miter lim="800000"/>
            <a:headEnd/>
            <a:tailEnd/>
          </a:ln>
        </p:spPr>
        <p:txBody>
          <a:bodyPr>
            <a:prstTxWarp prst="textNoShape">
              <a:avLst/>
            </a:prstTxWarp>
            <a:spAutoFit/>
          </a:bodyPr>
          <a:lstStyle/>
          <a:p>
            <a:r>
              <a:rPr lang="en-US" sz="1200"/>
              <a:t>Source:  http://www.nongmoproject.org/</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a:xfrm>
            <a:off x="778123" y="152400"/>
            <a:ext cx="7772400" cy="1143000"/>
          </a:xfrm>
        </p:spPr>
        <p:txBody>
          <a:bodyPr>
            <a:normAutofit/>
          </a:bodyPr>
          <a:lstStyle/>
          <a:p>
            <a:r>
              <a:rPr lang="en-US" sz="3600" dirty="0"/>
              <a:t>What We Put Into Corn…</a:t>
            </a:r>
          </a:p>
        </p:txBody>
      </p:sp>
      <p:sp>
        <p:nvSpPr>
          <p:cNvPr id="89091" name="Rectangle 3"/>
          <p:cNvSpPr>
            <a:spLocks noGrp="1" noChangeArrowheads="1"/>
          </p:cNvSpPr>
          <p:nvPr>
            <p:ph type="body" sz="half" idx="4294967295"/>
          </p:nvPr>
        </p:nvSpPr>
        <p:spPr>
          <a:xfrm>
            <a:off x="0" y="1295400"/>
            <a:ext cx="4876800" cy="4572000"/>
          </a:xfrm>
        </p:spPr>
        <p:txBody>
          <a:bodyPr/>
          <a:lstStyle/>
          <a:p>
            <a:pPr marL="514350" lvl="1" indent="-342900">
              <a:lnSpc>
                <a:spcPct val="90000"/>
              </a:lnSpc>
            </a:pPr>
            <a:r>
              <a:rPr lang="en-US" sz="3200" dirty="0"/>
              <a:t>Average of over 120 lbs. nitrogen fertilizer per acre</a:t>
            </a:r>
          </a:p>
          <a:p>
            <a:pPr marL="514350" lvl="1" indent="-342900">
              <a:lnSpc>
                <a:spcPct val="90000"/>
              </a:lnSpc>
            </a:pPr>
            <a:r>
              <a:rPr lang="en-US" sz="3200" dirty="0"/>
              <a:t>Among the highest levels of herbicide and pesticide use for conventional crops</a:t>
            </a:r>
          </a:p>
          <a:p>
            <a:pPr marL="514350" lvl="1" indent="-342900">
              <a:lnSpc>
                <a:spcPct val="90000"/>
              </a:lnSpc>
            </a:pPr>
            <a:r>
              <a:rPr lang="en-US" sz="3200" dirty="0"/>
              <a:t>Irrigation water</a:t>
            </a:r>
          </a:p>
          <a:p>
            <a:pPr marL="514350" lvl="1" indent="-342900">
              <a:lnSpc>
                <a:spcPct val="90000"/>
              </a:lnSpc>
            </a:pPr>
            <a:r>
              <a:rPr lang="en-US" sz="3200" dirty="0"/>
              <a:t>Proprietary hybrids</a:t>
            </a:r>
          </a:p>
        </p:txBody>
      </p:sp>
      <p:pic>
        <p:nvPicPr>
          <p:cNvPr id="89092" name="Picture 4" descr="corn"/>
          <p:cNvPicPr>
            <a:picLocks noGrp="1" noChangeAspect="1" noChangeArrowheads="1"/>
          </p:cNvPicPr>
          <p:nvPr>
            <p:ph sz="half" idx="4294967295"/>
          </p:nvPr>
        </p:nvPicPr>
        <p:blipFill>
          <a:blip r:embed="rId3">
            <a:lum contrast="4000"/>
          </a:blip>
          <a:srcRect/>
          <a:stretch>
            <a:fillRect/>
          </a:stretch>
        </p:blipFill>
        <p:spPr>
          <a:xfrm>
            <a:off x="5549150" y="1342880"/>
            <a:ext cx="3060700" cy="4572000"/>
          </a:xfrm>
        </p:spPr>
      </p:pic>
      <p:pic>
        <p:nvPicPr>
          <p:cNvPr id="89094" name="Picture 5" descr="IATP logo long"/>
          <p:cNvPicPr>
            <a:picLocks noChangeAspect="1" noChangeArrowheads="1"/>
          </p:cNvPicPr>
          <p:nvPr/>
        </p:nvPicPr>
        <p:blipFill>
          <a:blip r:embed="rId4"/>
          <a:srcRect/>
          <a:stretch>
            <a:fillRect/>
          </a:stretch>
        </p:blipFill>
        <p:spPr bwMode="auto">
          <a:xfrm>
            <a:off x="2514600" y="6096000"/>
            <a:ext cx="3505200" cy="422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3" name="Rectangle 3"/>
          <p:cNvSpPr>
            <a:spLocks noChangeArrowheads="1"/>
          </p:cNvSpPr>
          <p:nvPr/>
        </p:nvSpPr>
        <p:spPr bwMode="auto">
          <a:xfrm>
            <a:off x="4876800" y="1557338"/>
            <a:ext cx="3810000" cy="3940175"/>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000000">
                <a:alpha val="37999"/>
              </a:srgbClr>
            </a:outerShdw>
          </a:effectLst>
        </p:spPr>
        <p:txBody>
          <a:bodyPr>
            <a:prstTxWarp prst="textNoShape">
              <a:avLst/>
            </a:prstTxWarp>
            <a:spAutoFit/>
          </a:bodyPr>
          <a:lstStyle/>
          <a:p>
            <a:pPr algn="ctr"/>
            <a:r>
              <a:rPr lang="en-US" sz="1400">
                <a:solidFill>
                  <a:srgbClr val="000000"/>
                </a:solidFill>
              </a:rPr>
              <a:t>As You Sow </a:t>
            </a:r>
          </a:p>
          <a:p>
            <a:pPr algn="ctr"/>
            <a:r>
              <a:rPr lang="en-US" sz="1400">
                <a:solidFill>
                  <a:srgbClr val="000000"/>
                </a:solidFill>
              </a:rPr>
              <a:t>Center for Health, Environment and Justice  </a:t>
            </a:r>
          </a:p>
          <a:p>
            <a:pPr algn="ctr"/>
            <a:r>
              <a:rPr lang="en-US" sz="1400">
                <a:solidFill>
                  <a:srgbClr val="000000"/>
                </a:solidFill>
              </a:rPr>
              <a:t>Clean Production Action * </a:t>
            </a:r>
          </a:p>
          <a:p>
            <a:pPr algn="ctr"/>
            <a:r>
              <a:rPr lang="en-US" sz="1400">
                <a:solidFill>
                  <a:srgbClr val="000000"/>
                </a:solidFill>
              </a:rPr>
              <a:t>Environmental Health Fund * </a:t>
            </a:r>
          </a:p>
          <a:p>
            <a:pPr algn="ctr"/>
            <a:r>
              <a:rPr lang="en-US" sz="1400">
                <a:solidFill>
                  <a:srgbClr val="000000"/>
                </a:solidFill>
              </a:rPr>
              <a:t>Green Harvest Technologies </a:t>
            </a:r>
          </a:p>
          <a:p>
            <a:pPr algn="ctr"/>
            <a:r>
              <a:rPr lang="en-US" sz="1400">
                <a:solidFill>
                  <a:srgbClr val="000000"/>
                </a:solidFill>
              </a:rPr>
              <a:t>Health Care Without Harm  </a:t>
            </a:r>
          </a:p>
          <a:p>
            <a:pPr algn="ctr"/>
            <a:r>
              <a:rPr lang="en-US" sz="1400">
                <a:solidFill>
                  <a:srgbClr val="000000"/>
                </a:solidFill>
              </a:rPr>
              <a:t>Healthy Building Network </a:t>
            </a:r>
          </a:p>
          <a:p>
            <a:pPr algn="ctr"/>
            <a:r>
              <a:rPr lang="en-US" sz="1400">
                <a:solidFill>
                  <a:srgbClr val="000000"/>
                </a:solidFill>
              </a:rPr>
              <a:t>Institute for Agriculture and Trade Policy * </a:t>
            </a:r>
          </a:p>
          <a:p>
            <a:pPr algn="ctr"/>
            <a:r>
              <a:rPr lang="en-US" sz="1400">
                <a:solidFill>
                  <a:srgbClr val="000000"/>
                </a:solidFill>
              </a:rPr>
              <a:t>Institute for Local Self-Reliance* </a:t>
            </a:r>
          </a:p>
          <a:p>
            <a:pPr algn="ctr"/>
            <a:r>
              <a:rPr lang="en-US" sz="1400">
                <a:solidFill>
                  <a:srgbClr val="000000"/>
                </a:solidFill>
              </a:rPr>
              <a:t>Lowell Center for Sustainable Production * </a:t>
            </a:r>
          </a:p>
          <a:p>
            <a:pPr algn="ctr"/>
            <a:r>
              <a:rPr lang="en-US" sz="1400">
                <a:solidFill>
                  <a:srgbClr val="000000"/>
                </a:solidFill>
              </a:rPr>
              <a:t>Sustainable Research Group</a:t>
            </a:r>
          </a:p>
          <a:p>
            <a:pPr algn="ctr"/>
            <a:r>
              <a:rPr lang="en-US" sz="1400">
                <a:solidFill>
                  <a:srgbClr val="000000"/>
                </a:solidFill>
              </a:rPr>
              <a:t>Pure Strategies  </a:t>
            </a:r>
          </a:p>
          <a:p>
            <a:pPr algn="ctr"/>
            <a:r>
              <a:rPr lang="en-US" sz="1400">
                <a:solidFill>
                  <a:srgbClr val="000000"/>
                </a:solidFill>
              </a:rPr>
              <a:t>RecycleWorld Consulting  </a:t>
            </a:r>
          </a:p>
          <a:p>
            <a:pPr algn="ctr"/>
            <a:r>
              <a:rPr lang="en-US" sz="1400">
                <a:solidFill>
                  <a:srgbClr val="000000"/>
                </a:solidFill>
              </a:rPr>
              <a:t>Science &amp; Environmental Health Network</a:t>
            </a:r>
          </a:p>
          <a:p>
            <a:pPr algn="ctr"/>
            <a:r>
              <a:rPr lang="en-US" sz="1400">
                <a:solidFill>
                  <a:srgbClr val="000000"/>
                </a:solidFill>
              </a:rPr>
              <a:t>Seventh Generation</a:t>
            </a:r>
          </a:p>
          <a:p>
            <a:pPr algn="ctr"/>
            <a:r>
              <a:rPr lang="en-US" sz="1400">
                <a:solidFill>
                  <a:srgbClr val="000000"/>
                </a:solidFill>
              </a:rPr>
              <a:t>National Campaign for Sustainable Ag.</a:t>
            </a:r>
          </a:p>
          <a:p>
            <a:endParaRPr lang="en-US" sz="1400">
              <a:solidFill>
                <a:srgbClr val="000000"/>
              </a:solidFill>
            </a:endParaRPr>
          </a:p>
          <a:p>
            <a:r>
              <a:rPr lang="en-US" sz="1200">
                <a:solidFill>
                  <a:srgbClr val="000000"/>
                </a:solidFill>
              </a:rPr>
              <a:t>* Steering committee</a:t>
            </a:r>
            <a:endParaRPr lang="en-US" sz="1400">
              <a:solidFill>
                <a:srgbClr val="000000"/>
              </a:solidFill>
            </a:endParaRPr>
          </a:p>
        </p:txBody>
      </p:sp>
      <p:sp>
        <p:nvSpPr>
          <p:cNvPr id="91139" name="Rectangle 4"/>
          <p:cNvSpPr>
            <a:spLocks noChangeArrowheads="1"/>
          </p:cNvSpPr>
          <p:nvPr/>
        </p:nvSpPr>
        <p:spPr bwMode="auto">
          <a:xfrm>
            <a:off x="457200" y="1557338"/>
            <a:ext cx="4322763" cy="3785652"/>
          </a:xfrm>
          <a:prstGeom prst="rect">
            <a:avLst/>
          </a:prstGeom>
          <a:noFill/>
          <a:ln w="9525">
            <a:noFill/>
            <a:miter lim="800000"/>
            <a:headEnd/>
            <a:tailEnd/>
          </a:ln>
        </p:spPr>
        <p:txBody>
          <a:bodyPr wrap="square">
            <a:prstTxWarp prst="textNoShape">
              <a:avLst/>
            </a:prstTxWarp>
            <a:spAutoFit/>
          </a:bodyPr>
          <a:lstStyle/>
          <a:p>
            <a:r>
              <a:rPr lang="en-US" sz="2400" dirty="0">
                <a:solidFill>
                  <a:srgbClr val="000000"/>
                </a:solidFill>
                <a:latin typeface="Times New Roman" charset="0"/>
                <a:ea typeface="Times New Roman" charset="0"/>
                <a:cs typeface="Times New Roman" charset="0"/>
              </a:rPr>
              <a:t>The Sustainable Biomaterials Collaborative is a network of organizations working together to spur the introduction and use of biomaterials that are sustainable from cradle to cradle. The Collaborative is creating sustainability guidelines, engaging markets, and promoting policy initiatives.</a:t>
            </a:r>
            <a:endParaRPr lang="en-US" sz="1400" dirty="0">
              <a:solidFill>
                <a:srgbClr val="000000"/>
              </a:solidFill>
              <a:latin typeface="Times New Roman" charset="0"/>
              <a:ea typeface="Times New Roman" charset="0"/>
              <a:cs typeface="Times New Roman" charset="0"/>
            </a:endParaRPr>
          </a:p>
        </p:txBody>
      </p:sp>
      <p:sp>
        <p:nvSpPr>
          <p:cNvPr id="7173" name="Title 1"/>
          <p:cNvSpPr txBox="1">
            <a:spLocks/>
          </p:cNvSpPr>
          <p:nvPr/>
        </p:nvSpPr>
        <p:spPr bwMode="auto">
          <a:xfrm>
            <a:off x="457200" y="274638"/>
            <a:ext cx="8229600" cy="1143000"/>
          </a:xfrm>
          <a:prstGeom prst="rect">
            <a:avLst/>
          </a:prstGeom>
          <a:solidFill>
            <a:srgbClr val="155C46"/>
          </a:solidFill>
          <a:ln w="9525">
            <a:noFill/>
            <a:miter lim="800000"/>
            <a:headEnd/>
            <a:tailEnd/>
          </a:ln>
        </p:spPr>
        <p:txBody>
          <a:bodyPr anchor="ctr">
            <a:prstTxWarp prst="textNoShape">
              <a:avLst/>
            </a:prstTxWarp>
          </a:bodyPr>
          <a:lstStyle/>
          <a:p>
            <a:pPr algn="ctr"/>
            <a:r>
              <a:rPr lang="en-US" sz="3800" dirty="0">
                <a:solidFill>
                  <a:srgbClr val="FFFFFF"/>
                </a:solidFill>
                <a:latin typeface="Calibri Bold" pitchFamily="112" charset="0"/>
                <a:ea typeface="Arial" charset="0"/>
                <a:cs typeface="Arial" charset="0"/>
              </a:rPr>
              <a:t>Sustainable Biomaterials Collaborative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sz="half" idx="1"/>
          </p:nvPr>
        </p:nvSpPr>
        <p:spPr>
          <a:xfrm>
            <a:off x="1524000" y="1682750"/>
            <a:ext cx="3810000" cy="2943225"/>
          </a:xfrm>
        </p:spPr>
        <p:txBody>
          <a:bodyPr/>
          <a:lstStyle/>
          <a:p>
            <a:pPr>
              <a:lnSpc>
                <a:spcPct val="90000"/>
              </a:lnSpc>
            </a:pPr>
            <a:r>
              <a:rPr lang="en-US" sz="2000">
                <a:latin typeface="Times New Roman" charset="0"/>
                <a:ea typeface="Times New Roman" charset="0"/>
                <a:cs typeface="Times New Roman" charset="0"/>
              </a:rPr>
              <a:t>China</a:t>
            </a:r>
            <a:endParaRPr lang="en-US" sz="2400">
              <a:latin typeface="Times New Roman" charset="0"/>
              <a:ea typeface="Times New Roman" charset="0"/>
              <a:cs typeface="Times New Roman" charset="0"/>
            </a:endParaRPr>
          </a:p>
          <a:p>
            <a:pPr lvl="1">
              <a:lnSpc>
                <a:spcPct val="90000"/>
              </a:lnSpc>
            </a:pPr>
            <a:r>
              <a:rPr lang="en-US" sz="1800">
                <a:latin typeface="Times New Roman" charset="0"/>
                <a:ea typeface="Times New Roman" charset="0"/>
                <a:cs typeface="Times New Roman" charset="0"/>
              </a:rPr>
              <a:t>Bulrush</a:t>
            </a:r>
          </a:p>
          <a:p>
            <a:pPr lvl="1">
              <a:lnSpc>
                <a:spcPct val="90000"/>
              </a:lnSpc>
            </a:pPr>
            <a:r>
              <a:rPr lang="en-US" sz="1800">
                <a:latin typeface="Times New Roman" charset="0"/>
                <a:ea typeface="Times New Roman" charset="0"/>
                <a:cs typeface="Times New Roman" charset="0"/>
              </a:rPr>
              <a:t>Bagasse</a:t>
            </a:r>
          </a:p>
          <a:p>
            <a:pPr lvl="1">
              <a:lnSpc>
                <a:spcPct val="90000"/>
              </a:lnSpc>
            </a:pPr>
            <a:r>
              <a:rPr lang="en-US" sz="1800">
                <a:latin typeface="Times New Roman" charset="0"/>
                <a:ea typeface="Times New Roman" charset="0"/>
                <a:cs typeface="Times New Roman" charset="0"/>
              </a:rPr>
              <a:t>PSM (Plastarch Material)</a:t>
            </a:r>
          </a:p>
          <a:p>
            <a:pPr lvl="1">
              <a:lnSpc>
                <a:spcPct val="90000"/>
              </a:lnSpc>
            </a:pPr>
            <a:r>
              <a:rPr lang="en-US" sz="1800">
                <a:latin typeface="Times New Roman" charset="0"/>
                <a:ea typeface="Times New Roman" charset="0"/>
                <a:cs typeface="Times New Roman" charset="0"/>
              </a:rPr>
              <a:t>Corn</a:t>
            </a:r>
          </a:p>
          <a:p>
            <a:pPr lvl="1">
              <a:lnSpc>
                <a:spcPct val="90000"/>
              </a:lnSpc>
            </a:pPr>
            <a:r>
              <a:rPr lang="en-US" sz="1800">
                <a:latin typeface="Times New Roman" charset="0"/>
                <a:ea typeface="Times New Roman" charset="0"/>
                <a:cs typeface="Times New Roman" charset="0"/>
              </a:rPr>
              <a:t>Chinese PLA</a:t>
            </a:r>
          </a:p>
          <a:p>
            <a:pPr lvl="1">
              <a:lnSpc>
                <a:spcPct val="90000"/>
              </a:lnSpc>
            </a:pPr>
            <a:r>
              <a:rPr lang="en-US" sz="1800">
                <a:latin typeface="Times New Roman" charset="0"/>
                <a:ea typeface="Times New Roman" charset="0"/>
                <a:cs typeface="Times New Roman" charset="0"/>
              </a:rPr>
              <a:t>PHBV*</a:t>
            </a:r>
          </a:p>
          <a:p>
            <a:pPr lvl="1">
              <a:lnSpc>
                <a:spcPct val="90000"/>
              </a:lnSpc>
            </a:pPr>
            <a:r>
              <a:rPr lang="en-US" sz="1800">
                <a:latin typeface="Times New Roman" charset="0"/>
                <a:ea typeface="Times New Roman" charset="0"/>
                <a:cs typeface="Times New Roman" charset="0"/>
              </a:rPr>
              <a:t>PBS**</a:t>
            </a:r>
          </a:p>
          <a:p>
            <a:pPr lvl="1">
              <a:lnSpc>
                <a:spcPct val="90000"/>
              </a:lnSpc>
            </a:pPr>
            <a:r>
              <a:rPr lang="en-US" sz="1800">
                <a:latin typeface="Times New Roman" charset="0"/>
                <a:ea typeface="Times New Roman" charset="0"/>
                <a:cs typeface="Times New Roman" charset="0"/>
              </a:rPr>
              <a:t>Cornstarch</a:t>
            </a:r>
            <a:endParaRPr lang="en-US" sz="2000">
              <a:latin typeface="Times New Roman" charset="0"/>
              <a:ea typeface="Times New Roman" charset="0"/>
              <a:cs typeface="Times New Roman" charset="0"/>
            </a:endParaRPr>
          </a:p>
          <a:p>
            <a:pPr>
              <a:lnSpc>
                <a:spcPct val="90000"/>
              </a:lnSpc>
              <a:buFontTx/>
              <a:buNone/>
            </a:pPr>
            <a:endParaRPr lang="en-US" sz="2400"/>
          </a:p>
          <a:p>
            <a:pPr lvl="1">
              <a:lnSpc>
                <a:spcPct val="90000"/>
              </a:lnSpc>
              <a:buFont typeface="Wingdings" charset="2"/>
              <a:buNone/>
            </a:pPr>
            <a:endParaRPr lang="en-US" sz="2000"/>
          </a:p>
          <a:p>
            <a:pPr lvl="1">
              <a:lnSpc>
                <a:spcPct val="90000"/>
              </a:lnSpc>
              <a:buFont typeface="Wingdings" charset="2"/>
              <a:buNone/>
            </a:pPr>
            <a:endParaRPr lang="en-US" sz="2000"/>
          </a:p>
        </p:txBody>
      </p:sp>
      <p:sp>
        <p:nvSpPr>
          <p:cNvPr id="93187" name="Rectangle 4"/>
          <p:cNvSpPr>
            <a:spLocks noGrp="1" noChangeArrowheads="1"/>
          </p:cNvSpPr>
          <p:nvPr>
            <p:ph sz="half" idx="2"/>
          </p:nvPr>
        </p:nvSpPr>
        <p:spPr>
          <a:xfrm>
            <a:off x="4648200" y="1665288"/>
            <a:ext cx="4038600" cy="3619500"/>
          </a:xfrm>
        </p:spPr>
        <p:txBody>
          <a:bodyPr/>
          <a:lstStyle/>
          <a:p>
            <a:pPr>
              <a:lnSpc>
                <a:spcPct val="90000"/>
              </a:lnSpc>
            </a:pPr>
            <a:r>
              <a:rPr lang="en-US" sz="1800">
                <a:latin typeface="Times New Roman" charset="0"/>
                <a:ea typeface="Times New Roman" charset="0"/>
                <a:cs typeface="Times New Roman" charset="0"/>
              </a:rPr>
              <a:t>India</a:t>
            </a:r>
          </a:p>
          <a:p>
            <a:pPr lvl="1">
              <a:lnSpc>
                <a:spcPct val="90000"/>
              </a:lnSpc>
            </a:pPr>
            <a:r>
              <a:rPr lang="en-US" sz="1600">
                <a:latin typeface="Times New Roman" charset="0"/>
                <a:ea typeface="Times New Roman" charset="0"/>
                <a:cs typeface="Times New Roman" charset="0"/>
              </a:rPr>
              <a:t>Fallen palm leaves</a:t>
            </a:r>
            <a:endParaRPr lang="en-US" sz="1400">
              <a:latin typeface="Times New Roman" charset="0"/>
              <a:ea typeface="Times New Roman" charset="0"/>
              <a:cs typeface="Times New Roman" charset="0"/>
            </a:endParaRPr>
          </a:p>
          <a:p>
            <a:pPr>
              <a:lnSpc>
                <a:spcPct val="90000"/>
              </a:lnSpc>
            </a:pPr>
            <a:r>
              <a:rPr lang="en-US" sz="1800">
                <a:latin typeface="Times New Roman" charset="0"/>
                <a:ea typeface="Times New Roman" charset="0"/>
                <a:cs typeface="Times New Roman" charset="0"/>
              </a:rPr>
              <a:t>Thailand/Vietnam</a:t>
            </a:r>
          </a:p>
          <a:p>
            <a:pPr lvl="1">
              <a:lnSpc>
                <a:spcPct val="90000"/>
              </a:lnSpc>
            </a:pPr>
            <a:r>
              <a:rPr lang="en-US" sz="1600">
                <a:latin typeface="Times New Roman" charset="0"/>
                <a:ea typeface="Times New Roman" charset="0"/>
                <a:cs typeface="Times New Roman" charset="0"/>
              </a:rPr>
              <a:t>Tapioca starch</a:t>
            </a:r>
          </a:p>
          <a:p>
            <a:pPr lvl="1">
              <a:lnSpc>
                <a:spcPct val="90000"/>
              </a:lnSpc>
            </a:pPr>
            <a:r>
              <a:rPr lang="en-US" sz="1600">
                <a:latin typeface="Times New Roman" charset="0"/>
                <a:ea typeface="Times New Roman" charset="0"/>
                <a:cs typeface="Times New Roman" charset="0"/>
              </a:rPr>
              <a:t>Grass fiber</a:t>
            </a:r>
          </a:p>
          <a:p>
            <a:pPr lvl="1">
              <a:lnSpc>
                <a:spcPct val="90000"/>
              </a:lnSpc>
            </a:pPr>
            <a:r>
              <a:rPr lang="en-US" sz="1600">
                <a:latin typeface="Times New Roman" charset="0"/>
                <a:ea typeface="Times New Roman" charset="0"/>
                <a:cs typeface="Times New Roman" charset="0"/>
              </a:rPr>
              <a:t>Bagasse</a:t>
            </a:r>
          </a:p>
          <a:p>
            <a:pPr>
              <a:lnSpc>
                <a:spcPct val="90000"/>
              </a:lnSpc>
            </a:pPr>
            <a:r>
              <a:rPr lang="en-US" sz="1800">
                <a:latin typeface="Times New Roman" charset="0"/>
                <a:ea typeface="Times New Roman" charset="0"/>
                <a:cs typeface="Times New Roman" charset="0"/>
              </a:rPr>
              <a:t>Malaysia</a:t>
            </a:r>
          </a:p>
          <a:p>
            <a:pPr lvl="1">
              <a:lnSpc>
                <a:spcPct val="90000"/>
              </a:lnSpc>
            </a:pPr>
            <a:r>
              <a:rPr lang="en-US" sz="1600">
                <a:latin typeface="Times New Roman" charset="0"/>
                <a:ea typeface="Times New Roman" charset="0"/>
                <a:cs typeface="Times New Roman" charset="0"/>
              </a:rPr>
              <a:t>Palm fiber</a:t>
            </a:r>
            <a:endParaRPr lang="en-US" sz="1400">
              <a:latin typeface="Times New Roman" charset="0"/>
              <a:ea typeface="Times New Roman" charset="0"/>
              <a:cs typeface="Times New Roman" charset="0"/>
            </a:endParaRPr>
          </a:p>
          <a:p>
            <a:pPr>
              <a:lnSpc>
                <a:spcPct val="90000"/>
              </a:lnSpc>
            </a:pPr>
            <a:r>
              <a:rPr lang="en-US" sz="1800">
                <a:latin typeface="Times New Roman" charset="0"/>
                <a:ea typeface="Times New Roman" charset="0"/>
                <a:cs typeface="Times New Roman" charset="0"/>
              </a:rPr>
              <a:t>USA</a:t>
            </a:r>
          </a:p>
          <a:p>
            <a:pPr lvl="1">
              <a:lnSpc>
                <a:spcPct val="90000"/>
              </a:lnSpc>
            </a:pPr>
            <a:r>
              <a:rPr lang="en-US" sz="1600">
                <a:latin typeface="Times New Roman" charset="0"/>
                <a:ea typeface="Times New Roman" charset="0"/>
                <a:cs typeface="Times New Roman" charset="0"/>
              </a:rPr>
              <a:t>NatureWorks PLA</a:t>
            </a:r>
          </a:p>
          <a:p>
            <a:pPr lvl="1">
              <a:lnSpc>
                <a:spcPct val="90000"/>
              </a:lnSpc>
            </a:pPr>
            <a:r>
              <a:rPr lang="en-US" sz="1600">
                <a:latin typeface="Times New Roman" charset="0"/>
                <a:ea typeface="Times New Roman" charset="0"/>
                <a:cs typeface="Times New Roman" charset="0"/>
              </a:rPr>
              <a:t>“Natural total chlorine-free pulp”</a:t>
            </a:r>
          </a:p>
          <a:p>
            <a:pPr lvl="1">
              <a:lnSpc>
                <a:spcPct val="90000"/>
              </a:lnSpc>
            </a:pPr>
            <a:r>
              <a:rPr lang="en-US" sz="1600">
                <a:latin typeface="Times New Roman" charset="0"/>
                <a:ea typeface="Times New Roman" charset="0"/>
                <a:cs typeface="Times New Roman" charset="0"/>
              </a:rPr>
              <a:t>Recycled wood fiber</a:t>
            </a:r>
          </a:p>
          <a:p>
            <a:pPr>
              <a:lnSpc>
                <a:spcPct val="90000"/>
              </a:lnSpc>
              <a:buFontTx/>
              <a:buNone/>
            </a:pPr>
            <a:endParaRPr lang="en-US" sz="1800"/>
          </a:p>
        </p:txBody>
      </p:sp>
      <p:pic>
        <p:nvPicPr>
          <p:cNvPr id="93188" name="Picture 5" descr="15"/>
          <p:cNvPicPr>
            <a:picLocks noChangeAspect="1" noChangeArrowheads="1"/>
          </p:cNvPicPr>
          <p:nvPr/>
        </p:nvPicPr>
        <p:blipFill>
          <a:blip r:embed="rId3"/>
          <a:srcRect/>
          <a:stretch>
            <a:fillRect/>
          </a:stretch>
        </p:blipFill>
        <p:spPr bwMode="auto">
          <a:xfrm>
            <a:off x="46038" y="3810000"/>
            <a:ext cx="1998662" cy="1965325"/>
          </a:xfrm>
          <a:prstGeom prst="rect">
            <a:avLst/>
          </a:prstGeom>
          <a:noFill/>
          <a:ln w="9525">
            <a:noFill/>
            <a:miter lim="800000"/>
            <a:headEnd/>
            <a:tailEnd/>
          </a:ln>
        </p:spPr>
      </p:pic>
      <p:sp>
        <p:nvSpPr>
          <p:cNvPr id="93189" name="Text Box 6"/>
          <p:cNvSpPr txBox="1">
            <a:spLocks noChangeArrowheads="1"/>
          </p:cNvSpPr>
          <p:nvPr/>
        </p:nvSpPr>
        <p:spPr bwMode="auto">
          <a:xfrm>
            <a:off x="2209800" y="5257800"/>
            <a:ext cx="4953000" cy="703263"/>
          </a:xfrm>
          <a:prstGeom prst="rect">
            <a:avLst/>
          </a:prstGeom>
          <a:noFill/>
          <a:ln w="9525">
            <a:noFill/>
            <a:miter lim="800000"/>
            <a:headEnd/>
            <a:tailEnd/>
          </a:ln>
        </p:spPr>
        <p:txBody>
          <a:bodyPr>
            <a:prstTxWarp prst="textNoShape">
              <a:avLst/>
            </a:prstTxWarp>
            <a:spAutoFit/>
          </a:bodyPr>
          <a:lstStyle/>
          <a:p>
            <a:pPr>
              <a:spcBef>
                <a:spcPct val="50000"/>
              </a:spcBef>
            </a:pPr>
            <a:r>
              <a:rPr lang="en-US" sz="1600">
                <a:latin typeface="Times New Roman" charset="0"/>
              </a:rPr>
              <a:t>*polyhydroxybutyrate-polyhydroxyvalerate</a:t>
            </a:r>
          </a:p>
          <a:p>
            <a:pPr>
              <a:spcBef>
                <a:spcPct val="50000"/>
              </a:spcBef>
            </a:pPr>
            <a:r>
              <a:rPr lang="en-US" sz="1600">
                <a:latin typeface="Times New Roman" charset="0"/>
              </a:rPr>
              <a:t>**polybutylene succinate (petrochemical + succinic acid)</a:t>
            </a:r>
            <a:endParaRPr lang="en-US"/>
          </a:p>
        </p:txBody>
      </p:sp>
      <p:sp>
        <p:nvSpPr>
          <p:cNvPr id="15366" name="Title 1"/>
          <p:cNvSpPr txBox="1">
            <a:spLocks/>
          </p:cNvSpPr>
          <p:nvPr/>
        </p:nvSpPr>
        <p:spPr bwMode="auto">
          <a:xfrm>
            <a:off x="609600" y="427038"/>
            <a:ext cx="8229600" cy="1143000"/>
          </a:xfrm>
          <a:prstGeom prst="rect">
            <a:avLst/>
          </a:prstGeom>
          <a:solidFill>
            <a:srgbClr val="155C46"/>
          </a:solidFill>
          <a:ln w="9525">
            <a:noFill/>
            <a:miter lim="800000"/>
            <a:headEnd/>
            <a:tailEnd/>
          </a:ln>
        </p:spPr>
        <p:txBody>
          <a:bodyPr anchor="ctr">
            <a:prstTxWarp prst="textNoShape">
              <a:avLst/>
            </a:prstTxWarp>
          </a:bodyPr>
          <a:lstStyle/>
          <a:p>
            <a:pPr algn="ctr"/>
            <a:r>
              <a:rPr lang="en-US" sz="3600" dirty="0">
                <a:solidFill>
                  <a:schemeClr val="bg1"/>
                </a:solidFill>
                <a:latin typeface="Calibri Bold" pitchFamily="112" charset="0"/>
              </a:rPr>
              <a:t>Survey Data: </a:t>
            </a:r>
            <a:br>
              <a:rPr lang="en-US" sz="3600" dirty="0">
                <a:solidFill>
                  <a:schemeClr val="bg1"/>
                </a:solidFill>
                <a:latin typeface="Calibri Bold" pitchFamily="112" charset="0"/>
              </a:rPr>
            </a:br>
            <a:r>
              <a:rPr lang="en-US" sz="3600" dirty="0">
                <a:solidFill>
                  <a:schemeClr val="bg1"/>
                </a:solidFill>
                <a:latin typeface="Calibri Bold" pitchFamily="112" charset="0"/>
              </a:rPr>
              <a:t>feedstock types and sources</a:t>
            </a:r>
            <a:endParaRPr lang="en-US" sz="3600" dirty="0">
              <a:solidFill>
                <a:schemeClr val="bg1"/>
              </a:solidFill>
              <a:latin typeface="Calibri Bold" pitchFamily="112" charset="0"/>
              <a:ea typeface="Arial" charset="0"/>
              <a:cs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itle 1"/>
          <p:cNvSpPr txBox="1">
            <a:spLocks/>
          </p:cNvSpPr>
          <p:nvPr/>
        </p:nvSpPr>
        <p:spPr bwMode="auto">
          <a:xfrm>
            <a:off x="609600" y="427038"/>
            <a:ext cx="8229600" cy="1143000"/>
          </a:xfrm>
          <a:prstGeom prst="rect">
            <a:avLst/>
          </a:prstGeom>
          <a:solidFill>
            <a:srgbClr val="155C46"/>
          </a:solidFill>
          <a:ln w="9525">
            <a:noFill/>
            <a:miter lim="800000"/>
            <a:headEnd/>
            <a:tailEnd/>
          </a:ln>
        </p:spPr>
        <p:txBody>
          <a:bodyPr anchor="ctr">
            <a:prstTxWarp prst="textNoShape">
              <a:avLst/>
            </a:prstTxWarp>
          </a:bodyPr>
          <a:lstStyle/>
          <a:p>
            <a:pPr algn="ctr"/>
            <a:r>
              <a:rPr lang="en-US" sz="3600" dirty="0">
                <a:solidFill>
                  <a:schemeClr val="bg1"/>
                </a:solidFill>
                <a:latin typeface="Calibri Bold" pitchFamily="112" charset="0"/>
              </a:rPr>
              <a:t>Path from Field to Producer</a:t>
            </a:r>
            <a:endParaRPr lang="en-US" sz="3600" dirty="0">
              <a:solidFill>
                <a:schemeClr val="bg1"/>
              </a:solidFill>
              <a:latin typeface="Calibri Bold" pitchFamily="112" charset="0"/>
              <a:ea typeface="Arial" charset="0"/>
              <a:cs typeface="Arial" charset="0"/>
            </a:endParaRPr>
          </a:p>
        </p:txBody>
      </p:sp>
      <p:sp>
        <p:nvSpPr>
          <p:cNvPr id="16" name="AutoShape 3"/>
          <p:cNvSpPr>
            <a:spLocks noChangeArrowheads="1"/>
          </p:cNvSpPr>
          <p:nvPr/>
        </p:nvSpPr>
        <p:spPr bwMode="auto">
          <a:xfrm>
            <a:off x="685800" y="1905000"/>
            <a:ext cx="5105400" cy="1905000"/>
          </a:xfrm>
          <a:prstGeom prst="wedgeRectCallout">
            <a:avLst>
              <a:gd name="adj1" fmla="val -55287"/>
              <a:gd name="adj2" fmla="val 118417"/>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000000">
                <a:alpha val="37999"/>
              </a:srgbClr>
            </a:outerShdw>
          </a:effectLst>
        </p:spPr>
        <p:txBody>
          <a:bodyPr wrap="none" anchor="ctr">
            <a:prstTxWarp prst="textNoShape">
              <a:avLst/>
            </a:prstTxWarp>
          </a:bodyPr>
          <a:lstStyle/>
          <a:p>
            <a:pPr algn="ctr">
              <a:lnSpc>
                <a:spcPct val="90000"/>
              </a:lnSpc>
              <a:spcBef>
                <a:spcPct val="20000"/>
              </a:spcBef>
              <a:buClr>
                <a:schemeClr val="bg2"/>
              </a:buClr>
              <a:buSzPct val="70000"/>
              <a:buFont typeface="Wingdings" charset="2"/>
              <a:buNone/>
            </a:pPr>
            <a:r>
              <a:rPr lang="en-US" sz="2200">
                <a:solidFill>
                  <a:srgbClr val="000000"/>
                </a:solidFill>
              </a:rPr>
              <a:t>“The source product is from Brazil, </a:t>
            </a:r>
          </a:p>
          <a:p>
            <a:pPr algn="ctr">
              <a:lnSpc>
                <a:spcPct val="90000"/>
              </a:lnSpc>
              <a:spcBef>
                <a:spcPct val="20000"/>
              </a:spcBef>
              <a:buClr>
                <a:schemeClr val="bg2"/>
              </a:buClr>
              <a:buSzPct val="70000"/>
              <a:buFont typeface="Wingdings" charset="2"/>
              <a:buNone/>
            </a:pPr>
            <a:r>
              <a:rPr lang="en-US" sz="2200">
                <a:solidFill>
                  <a:srgbClr val="000000"/>
                </a:solidFill>
              </a:rPr>
              <a:t>then turned into cornstarch in China, </a:t>
            </a:r>
          </a:p>
          <a:p>
            <a:pPr algn="ctr">
              <a:lnSpc>
                <a:spcPct val="90000"/>
              </a:lnSpc>
              <a:spcBef>
                <a:spcPct val="20000"/>
              </a:spcBef>
              <a:buClr>
                <a:schemeClr val="bg2"/>
              </a:buClr>
              <a:buSzPct val="70000"/>
              <a:buFont typeface="Wingdings" charset="2"/>
              <a:buNone/>
            </a:pPr>
            <a:r>
              <a:rPr lang="en-US" sz="2200">
                <a:solidFill>
                  <a:srgbClr val="000000"/>
                </a:solidFill>
              </a:rPr>
              <a:t>then the starch is used in </a:t>
            </a:r>
          </a:p>
          <a:p>
            <a:pPr algn="ctr">
              <a:lnSpc>
                <a:spcPct val="90000"/>
              </a:lnSpc>
              <a:spcBef>
                <a:spcPct val="20000"/>
              </a:spcBef>
              <a:buClr>
                <a:schemeClr val="bg2"/>
              </a:buClr>
              <a:buSzPct val="70000"/>
              <a:buFont typeface="Wingdings" charset="2"/>
              <a:buNone/>
            </a:pPr>
            <a:r>
              <a:rPr lang="en-US" sz="2200">
                <a:solidFill>
                  <a:srgbClr val="000000"/>
                </a:solidFill>
              </a:rPr>
              <a:t>our manufacturer’s facility.”</a:t>
            </a:r>
            <a:r>
              <a:rPr lang="en-US">
                <a:solidFill>
                  <a:srgbClr val="000000"/>
                </a:solidFill>
              </a:rPr>
              <a:t> </a:t>
            </a:r>
          </a:p>
        </p:txBody>
      </p:sp>
      <p:sp>
        <p:nvSpPr>
          <p:cNvPr id="17" name="AutoShape 4"/>
          <p:cNvSpPr>
            <a:spLocks noChangeArrowheads="1"/>
          </p:cNvSpPr>
          <p:nvPr/>
        </p:nvSpPr>
        <p:spPr bwMode="auto">
          <a:xfrm>
            <a:off x="3048000" y="4114800"/>
            <a:ext cx="5334000" cy="2057400"/>
          </a:xfrm>
          <a:prstGeom prst="wedgeRectCallout">
            <a:avLst>
              <a:gd name="adj1" fmla="val 62083"/>
              <a:gd name="adj2" fmla="val 57792"/>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none" anchor="ctr">
            <a:prstTxWarp prst="textNoShape">
              <a:avLst/>
            </a:prstTxWarp>
          </a:bodyPr>
          <a:lstStyle/>
          <a:p>
            <a:pPr algn="ctr">
              <a:lnSpc>
                <a:spcPct val="90000"/>
              </a:lnSpc>
              <a:spcBef>
                <a:spcPct val="20000"/>
              </a:spcBef>
              <a:buClr>
                <a:schemeClr val="bg2"/>
              </a:buClr>
              <a:buSzPct val="70000"/>
              <a:buFont typeface="Wingdings" charset="2"/>
              <a:buNone/>
            </a:pPr>
            <a:r>
              <a:rPr lang="en-US" sz="2200" dirty="0">
                <a:solidFill>
                  <a:srgbClr val="006C01"/>
                </a:solidFill>
                <a:latin typeface="Arial" charset="0"/>
              </a:rPr>
              <a:t>“</a:t>
            </a:r>
            <a:r>
              <a:rPr lang="en-US" sz="2200" dirty="0" err="1">
                <a:solidFill>
                  <a:srgbClr val="01674E"/>
                </a:solidFill>
                <a:latin typeface="Arial" charset="0"/>
              </a:rPr>
              <a:t>Feedstocks</a:t>
            </a:r>
            <a:r>
              <a:rPr lang="en-US" sz="2200" dirty="0">
                <a:solidFill>
                  <a:srgbClr val="01674E"/>
                </a:solidFill>
                <a:latin typeface="Arial" charset="0"/>
              </a:rPr>
              <a:t> grown in Midwestern US. </a:t>
            </a:r>
          </a:p>
          <a:p>
            <a:pPr algn="ctr">
              <a:lnSpc>
                <a:spcPct val="90000"/>
              </a:lnSpc>
              <a:spcBef>
                <a:spcPct val="20000"/>
              </a:spcBef>
              <a:buClr>
                <a:schemeClr val="bg2"/>
              </a:buClr>
              <a:buSzPct val="70000"/>
              <a:buFont typeface="Wingdings" charset="2"/>
              <a:buNone/>
            </a:pPr>
            <a:r>
              <a:rPr lang="en-US" sz="2200" dirty="0">
                <a:solidFill>
                  <a:srgbClr val="01674E"/>
                </a:solidFill>
                <a:latin typeface="Arial" charset="0"/>
              </a:rPr>
              <a:t>Manufacture the resin </a:t>
            </a:r>
          </a:p>
          <a:p>
            <a:pPr algn="ctr">
              <a:lnSpc>
                <a:spcPct val="90000"/>
              </a:lnSpc>
              <a:spcBef>
                <a:spcPct val="20000"/>
              </a:spcBef>
              <a:buClr>
                <a:schemeClr val="bg2"/>
              </a:buClr>
              <a:buSzPct val="70000"/>
              <a:buFont typeface="Wingdings" charset="2"/>
              <a:buNone/>
            </a:pPr>
            <a:r>
              <a:rPr lang="en-US" sz="2200" dirty="0">
                <a:solidFill>
                  <a:srgbClr val="01674E"/>
                </a:solidFill>
                <a:latin typeface="Arial" charset="0"/>
              </a:rPr>
              <a:t>in Hawthorne, CA today,</a:t>
            </a:r>
          </a:p>
          <a:p>
            <a:pPr algn="ctr">
              <a:lnSpc>
                <a:spcPct val="90000"/>
              </a:lnSpc>
              <a:spcBef>
                <a:spcPct val="20000"/>
              </a:spcBef>
              <a:buClr>
                <a:schemeClr val="bg2"/>
              </a:buClr>
              <a:buSzPct val="70000"/>
              <a:buFont typeface="Wingdings" charset="2"/>
              <a:buNone/>
            </a:pPr>
            <a:r>
              <a:rPr lang="en-US" sz="2200" dirty="0">
                <a:solidFill>
                  <a:srgbClr val="01674E"/>
                </a:solidFill>
                <a:latin typeface="Arial" charset="0"/>
              </a:rPr>
              <a:t> but plan to manufacture </a:t>
            </a:r>
          </a:p>
          <a:p>
            <a:pPr algn="ctr">
              <a:lnSpc>
                <a:spcPct val="90000"/>
              </a:lnSpc>
              <a:spcBef>
                <a:spcPct val="20000"/>
              </a:spcBef>
              <a:buClr>
                <a:schemeClr val="bg2"/>
              </a:buClr>
              <a:buSzPct val="70000"/>
              <a:buFont typeface="Wingdings" charset="2"/>
              <a:buNone/>
            </a:pPr>
            <a:r>
              <a:rPr lang="en-US" sz="2200" dirty="0">
                <a:solidFill>
                  <a:srgbClr val="01674E"/>
                </a:solidFill>
                <a:latin typeface="Arial" charset="0"/>
              </a:rPr>
              <a:t>in Seymour, IN shortly.”</a:t>
            </a:r>
            <a:endParaRPr lang="en-US" sz="2800" dirty="0">
              <a:solidFill>
                <a:srgbClr val="01674E"/>
              </a:solidFill>
              <a:latin typeface="Arial"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itle 1"/>
          <p:cNvSpPr txBox="1">
            <a:spLocks/>
          </p:cNvSpPr>
          <p:nvPr/>
        </p:nvSpPr>
        <p:spPr bwMode="auto">
          <a:xfrm>
            <a:off x="609600" y="427038"/>
            <a:ext cx="8229600" cy="1143000"/>
          </a:xfrm>
          <a:prstGeom prst="rect">
            <a:avLst/>
          </a:prstGeom>
          <a:solidFill>
            <a:srgbClr val="155C46"/>
          </a:solidFill>
          <a:ln w="9525">
            <a:noFill/>
            <a:miter lim="800000"/>
            <a:headEnd/>
            <a:tailEnd/>
          </a:ln>
        </p:spPr>
        <p:txBody>
          <a:bodyPr anchor="ctr">
            <a:prstTxWarp prst="textNoShape">
              <a:avLst/>
            </a:prstTxWarp>
          </a:bodyPr>
          <a:lstStyle/>
          <a:p>
            <a:pPr algn="ctr"/>
            <a:r>
              <a:rPr lang="en-US" sz="3200" dirty="0">
                <a:solidFill>
                  <a:schemeClr val="bg1"/>
                </a:solidFill>
                <a:latin typeface="Calibri Bold" pitchFamily="112" charset="0"/>
              </a:rPr>
              <a:t>Defining Sustainable Life Cycles by Principles</a:t>
            </a:r>
            <a:endParaRPr lang="en-US" sz="3200" dirty="0">
              <a:solidFill>
                <a:schemeClr val="bg1"/>
              </a:solidFill>
              <a:latin typeface="Calibri Bold" pitchFamily="112" charset="0"/>
              <a:ea typeface="Arial" charset="0"/>
              <a:cs typeface="Arial" charset="0"/>
            </a:endParaRPr>
          </a:p>
        </p:txBody>
      </p:sp>
      <p:sp>
        <p:nvSpPr>
          <p:cNvPr id="96259" name="Content Placeholder 2"/>
          <p:cNvSpPr>
            <a:spLocks noGrp="1"/>
          </p:cNvSpPr>
          <p:nvPr>
            <p:ph idx="1"/>
          </p:nvPr>
        </p:nvSpPr>
        <p:spPr>
          <a:xfrm>
            <a:off x="533400" y="1752600"/>
            <a:ext cx="4343400" cy="4343400"/>
          </a:xfrm>
        </p:spPr>
        <p:txBody>
          <a:bodyPr>
            <a:normAutofit/>
          </a:bodyPr>
          <a:lstStyle/>
          <a:p>
            <a:r>
              <a:rPr lang="en-US" sz="3000" dirty="0">
                <a:latin typeface="Times New Roman" charset="0"/>
                <a:ea typeface="Times New Roman" charset="0"/>
                <a:cs typeface="Times New Roman" charset="0"/>
              </a:rPr>
              <a:t>Sustainable </a:t>
            </a:r>
            <a:r>
              <a:rPr lang="en-US" sz="3000" dirty="0" err="1">
                <a:latin typeface="Times New Roman" charset="0"/>
                <a:ea typeface="Times New Roman" charset="0"/>
                <a:cs typeface="Times New Roman" charset="0"/>
              </a:rPr>
              <a:t>feedstocks</a:t>
            </a:r>
            <a:r>
              <a:rPr lang="en-US" sz="3000" dirty="0">
                <a:latin typeface="Times New Roman" charset="0"/>
                <a:ea typeface="Times New Roman" charset="0"/>
                <a:cs typeface="Times New Roman" charset="0"/>
              </a:rPr>
              <a:t> / Sustainable agriculture</a:t>
            </a:r>
          </a:p>
          <a:p>
            <a:r>
              <a:rPr lang="en-US" sz="3000" dirty="0">
                <a:latin typeface="Times New Roman" charset="0"/>
                <a:ea typeface="Times New Roman" charset="0"/>
                <a:cs typeface="Times New Roman" charset="0"/>
              </a:rPr>
              <a:t>Green Chemistry / </a:t>
            </a:r>
            <a:br>
              <a:rPr lang="en-US" sz="3000" dirty="0">
                <a:latin typeface="Times New Roman" charset="0"/>
                <a:ea typeface="Times New Roman" charset="0"/>
                <a:cs typeface="Times New Roman" charset="0"/>
              </a:rPr>
            </a:br>
            <a:r>
              <a:rPr lang="en-US" sz="3000" dirty="0">
                <a:latin typeface="Times New Roman" charset="0"/>
                <a:ea typeface="Times New Roman" charset="0"/>
                <a:cs typeface="Times New Roman" charset="0"/>
              </a:rPr>
              <a:t>Clean Production</a:t>
            </a:r>
          </a:p>
          <a:p>
            <a:r>
              <a:rPr lang="en-US" sz="3000" dirty="0">
                <a:latin typeface="Times New Roman" charset="0"/>
                <a:ea typeface="Times New Roman" charset="0"/>
                <a:cs typeface="Times New Roman" charset="0"/>
              </a:rPr>
              <a:t>Closed Loop Systems / Cradle to Cradle / </a:t>
            </a:r>
            <a:br>
              <a:rPr lang="en-US" sz="3000" dirty="0">
                <a:latin typeface="Times New Roman" charset="0"/>
                <a:ea typeface="Times New Roman" charset="0"/>
                <a:cs typeface="Times New Roman" charset="0"/>
              </a:rPr>
            </a:br>
            <a:r>
              <a:rPr lang="en-US" sz="3000" dirty="0">
                <a:latin typeface="Times New Roman" charset="0"/>
                <a:ea typeface="Times New Roman" charset="0"/>
                <a:cs typeface="Times New Roman" charset="0"/>
              </a:rPr>
              <a:t>Zero Waste</a:t>
            </a:r>
          </a:p>
        </p:txBody>
      </p:sp>
      <p:pic>
        <p:nvPicPr>
          <p:cNvPr id="96260" name="Picture 3"/>
          <p:cNvPicPr>
            <a:picLocks noChangeAspect="1"/>
          </p:cNvPicPr>
          <p:nvPr/>
        </p:nvPicPr>
        <p:blipFill>
          <a:blip r:embed="rId3"/>
          <a:srcRect/>
          <a:stretch>
            <a:fillRect/>
          </a:stretch>
        </p:blipFill>
        <p:spPr bwMode="auto">
          <a:xfrm>
            <a:off x="5032375" y="1631950"/>
            <a:ext cx="3236913" cy="4464050"/>
          </a:xfrm>
          <a:prstGeom prst="rect">
            <a:avLst/>
          </a:prstGeom>
          <a:noFill/>
          <a:ln w="9525">
            <a:noFill/>
            <a:miter lim="800000"/>
            <a:headEnd/>
            <a:tailEnd/>
          </a:ln>
        </p:spPr>
      </p:pic>
      <p:sp>
        <p:nvSpPr>
          <p:cNvPr id="96261" name="TextBox 18"/>
          <p:cNvSpPr txBox="1">
            <a:spLocks noChangeArrowheads="1"/>
          </p:cNvSpPr>
          <p:nvPr/>
        </p:nvSpPr>
        <p:spPr bwMode="auto">
          <a:xfrm>
            <a:off x="287338" y="5654675"/>
            <a:ext cx="4589462" cy="339725"/>
          </a:xfrm>
          <a:prstGeom prst="rect">
            <a:avLst/>
          </a:prstGeom>
          <a:noFill/>
          <a:ln w="9525">
            <a:noFill/>
            <a:miter lim="800000"/>
            <a:headEnd/>
            <a:tailEnd/>
          </a:ln>
        </p:spPr>
        <p:txBody>
          <a:bodyPr>
            <a:prstTxWarp prst="textNoShape">
              <a:avLst/>
            </a:prstTxWarp>
            <a:spAutoFit/>
          </a:bodyPr>
          <a:lstStyle/>
          <a:p>
            <a:r>
              <a:rPr lang="en-US" sz="1600" i="1" dirty="0">
                <a:latin typeface="Calibri" charset="0"/>
              </a:rPr>
              <a:t>“Just because it’s </a:t>
            </a:r>
            <a:r>
              <a:rPr lang="en-US" sz="1600" i="1" dirty="0" err="1">
                <a:latin typeface="Calibri" charset="0"/>
              </a:rPr>
              <a:t>biobased</a:t>
            </a:r>
            <a:r>
              <a:rPr lang="en-US" sz="1600" i="1" dirty="0">
                <a:latin typeface="Calibri" charset="0"/>
              </a:rPr>
              <a:t>, doesn’t make it green”</a:t>
            </a:r>
            <a:endParaRPr lang="en-US" sz="16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ROOT1"/>
          <p:cNvPicPr>
            <a:picLocks noChangeAspect="1" noChangeArrowheads="1"/>
          </p:cNvPicPr>
          <p:nvPr/>
        </p:nvPicPr>
        <p:blipFill>
          <a:blip r:embed="rId3">
            <a:lum bright="6000" contrast="-8000"/>
            <a:alphaModFix amt="49000"/>
          </a:blip>
          <a:srcRect/>
          <a:stretch>
            <a:fillRect/>
          </a:stretch>
        </p:blipFill>
        <p:spPr bwMode="auto">
          <a:xfrm>
            <a:off x="0" y="-36513"/>
            <a:ext cx="9144000" cy="6894513"/>
          </a:xfrm>
          <a:prstGeom prst="rect">
            <a:avLst/>
          </a:prstGeom>
          <a:noFill/>
          <a:ln w="9525">
            <a:noFill/>
            <a:miter lim="800000"/>
            <a:headEnd/>
            <a:tailEnd/>
          </a:ln>
        </p:spPr>
      </p:pic>
      <p:sp>
        <p:nvSpPr>
          <p:cNvPr id="21507" name="Rectangle 9" descr="Large confetti"/>
          <p:cNvSpPr>
            <a:spLocks noChangeArrowheads="1"/>
          </p:cNvSpPr>
          <p:nvPr/>
        </p:nvSpPr>
        <p:spPr bwMode="auto">
          <a:xfrm>
            <a:off x="457200" y="381000"/>
            <a:ext cx="7772400" cy="1143000"/>
          </a:xfrm>
          <a:prstGeom prst="rect">
            <a:avLst/>
          </a:prstGeom>
          <a:noFill/>
          <a:ln w="9525">
            <a:noFill/>
            <a:miter lim="800000"/>
            <a:headEnd/>
            <a:tailEnd/>
          </a:ln>
        </p:spPr>
        <p:txBody>
          <a:bodyPr anchor="b">
            <a:prstTxWarp prst="textNoShape">
              <a:avLst/>
            </a:prstTxWarp>
          </a:bodyPr>
          <a:lstStyle/>
          <a:p>
            <a:pPr defTabSz="914400" eaLnBrk="0" fontAlgn="base" hangingPunct="0">
              <a:spcBef>
                <a:spcPct val="0"/>
              </a:spcBef>
              <a:spcAft>
                <a:spcPct val="0"/>
              </a:spcAft>
            </a:pPr>
            <a:r>
              <a:rPr lang="en-US" sz="4400">
                <a:solidFill>
                  <a:srgbClr val="01674E"/>
                </a:solidFill>
                <a:latin typeface="Calibri Bold" pitchFamily="112" charset="0"/>
              </a:rPr>
              <a:t>Biomass Feedstock</a:t>
            </a:r>
          </a:p>
        </p:txBody>
      </p:sp>
      <p:sp>
        <p:nvSpPr>
          <p:cNvPr id="98308" name="Rectangle 10"/>
          <p:cNvSpPr>
            <a:spLocks noChangeArrowheads="1"/>
          </p:cNvSpPr>
          <p:nvPr/>
        </p:nvSpPr>
        <p:spPr bwMode="auto">
          <a:xfrm>
            <a:off x="685800" y="1905000"/>
            <a:ext cx="7772400" cy="4191000"/>
          </a:xfrm>
          <a:prstGeom prst="rect">
            <a:avLst/>
          </a:prstGeom>
          <a:noFill/>
          <a:ln w="9525">
            <a:noFill/>
            <a:miter lim="800000"/>
            <a:headEnd/>
            <a:tailEnd/>
          </a:ln>
        </p:spPr>
        <p:txBody>
          <a:bodyPr>
            <a:prstTxWarp prst="textNoShape">
              <a:avLst/>
            </a:prstTxWarp>
          </a:bodyPr>
          <a:lstStyle/>
          <a:p>
            <a:pPr marL="454025" indent="-454025" defTabSz="914400" eaLnBrk="0" fontAlgn="base" hangingPunct="0">
              <a:spcBef>
                <a:spcPct val="20000"/>
              </a:spcBef>
              <a:spcAft>
                <a:spcPct val="0"/>
              </a:spcAft>
              <a:buFontTx/>
              <a:buChar char="•"/>
            </a:pPr>
            <a:r>
              <a:rPr lang="en-US" sz="3200">
                <a:solidFill>
                  <a:srgbClr val="000000"/>
                </a:solidFill>
                <a:latin typeface="Times New Roman" charset="0"/>
              </a:rPr>
              <a:t>Avoid hazardous chemicals</a:t>
            </a:r>
          </a:p>
          <a:p>
            <a:pPr marL="454025" indent="-454025" defTabSz="914400" eaLnBrk="0" fontAlgn="base" hangingPunct="0">
              <a:spcBef>
                <a:spcPct val="20000"/>
              </a:spcBef>
              <a:spcAft>
                <a:spcPct val="0"/>
              </a:spcAft>
              <a:buFontTx/>
              <a:buChar char="•"/>
            </a:pPr>
            <a:r>
              <a:rPr lang="en-US" sz="3200">
                <a:solidFill>
                  <a:srgbClr val="000000"/>
                </a:solidFill>
                <a:latin typeface="Times New Roman" charset="0"/>
              </a:rPr>
              <a:t>Avoid GMOs</a:t>
            </a:r>
          </a:p>
          <a:p>
            <a:pPr marL="454025" indent="-454025" defTabSz="914400" eaLnBrk="0" fontAlgn="base" hangingPunct="0">
              <a:spcBef>
                <a:spcPct val="20000"/>
              </a:spcBef>
              <a:spcAft>
                <a:spcPct val="0"/>
              </a:spcAft>
              <a:buFontTx/>
              <a:buChar char="•"/>
            </a:pPr>
            <a:r>
              <a:rPr lang="en-US" sz="3200">
                <a:solidFill>
                  <a:srgbClr val="000000"/>
                </a:solidFill>
                <a:latin typeface="Times New Roman" charset="0"/>
              </a:rPr>
              <a:t>Conserve soil &amp; nutrients</a:t>
            </a:r>
          </a:p>
          <a:p>
            <a:pPr marL="454025" indent="-454025" defTabSz="914400" eaLnBrk="0" fontAlgn="base" hangingPunct="0">
              <a:spcBef>
                <a:spcPct val="20000"/>
              </a:spcBef>
              <a:spcAft>
                <a:spcPct val="0"/>
              </a:spcAft>
              <a:buFontTx/>
              <a:buChar char="•"/>
            </a:pPr>
            <a:r>
              <a:rPr lang="en-US" sz="3200">
                <a:solidFill>
                  <a:srgbClr val="000000"/>
                </a:solidFill>
                <a:latin typeface="Times New Roman" charset="0"/>
              </a:rPr>
              <a:t>Biological diversity</a:t>
            </a:r>
          </a:p>
          <a:p>
            <a:pPr marL="454025" indent="-454025" defTabSz="914400" eaLnBrk="0" fontAlgn="base" hangingPunct="0">
              <a:spcBef>
                <a:spcPct val="20000"/>
              </a:spcBef>
              <a:spcAft>
                <a:spcPct val="0"/>
              </a:spcAft>
              <a:buFontTx/>
              <a:buChar char="•"/>
            </a:pPr>
            <a:r>
              <a:rPr lang="en-US" sz="3200">
                <a:solidFill>
                  <a:srgbClr val="000000"/>
                </a:solidFill>
                <a:latin typeface="Times New Roman" charset="0"/>
              </a:rPr>
              <a:t>Sustainable agriculture plan</a:t>
            </a:r>
          </a:p>
          <a:p>
            <a:pPr marL="454025" indent="-454025" defTabSz="914400" eaLnBrk="0" fontAlgn="base" hangingPunct="0">
              <a:spcBef>
                <a:spcPct val="20000"/>
              </a:spcBef>
              <a:spcAft>
                <a:spcPct val="0"/>
              </a:spcAft>
              <a:buFontTx/>
              <a:buChar char="•"/>
            </a:pPr>
            <a:r>
              <a:rPr lang="en-US" sz="3200">
                <a:solidFill>
                  <a:srgbClr val="000000"/>
                </a:solidFill>
                <a:latin typeface="Times New Roman" charset="0"/>
              </a:rPr>
              <a:t>Protect workers</a:t>
            </a:r>
            <a:endParaRPr lang="en-US" sz="3200">
              <a:solidFill>
                <a:srgbClr val="000000"/>
              </a:solidFill>
              <a:latin typeface="Arial" charset="0"/>
            </a:endParaRPr>
          </a:p>
        </p:txBody>
      </p:sp>
      <p:pic>
        <p:nvPicPr>
          <p:cNvPr id="98309" name="Picture 6" descr="SBC_logo_PPT_color"/>
          <p:cNvPicPr>
            <a:picLocks noChangeAspect="1" noChangeArrowheads="1"/>
          </p:cNvPicPr>
          <p:nvPr/>
        </p:nvPicPr>
        <p:blipFill>
          <a:blip r:embed="rId4"/>
          <a:srcRect/>
          <a:stretch>
            <a:fillRect/>
          </a:stretch>
        </p:blipFill>
        <p:spPr bwMode="auto">
          <a:xfrm>
            <a:off x="152400" y="6096000"/>
            <a:ext cx="1493838" cy="466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fontScale="90000"/>
          </a:bodyPr>
          <a:lstStyle/>
          <a:p>
            <a:r>
              <a:rPr lang="en-US" sz="3600"/>
              <a:t>How Exposure to Polystyrene </a:t>
            </a:r>
            <a:br>
              <a:rPr lang="en-US" sz="3600"/>
            </a:br>
            <a:r>
              <a:rPr lang="en-US" sz="3600"/>
              <a:t>Affects the Human Body</a:t>
            </a:r>
            <a:endParaRPr lang="en-US"/>
          </a:p>
        </p:txBody>
      </p:sp>
      <p:pic>
        <p:nvPicPr>
          <p:cNvPr id="48131" name="Picture 7" descr="body_sm_ratios"/>
          <p:cNvPicPr>
            <a:picLocks noGrp="1" noChangeAspect="1" noChangeArrowheads="1"/>
          </p:cNvPicPr>
          <p:nvPr>
            <p:ph sz="quarter" idx="2"/>
          </p:nvPr>
        </p:nvPicPr>
        <p:blipFill>
          <a:blip r:embed="rId2"/>
          <a:srcRect l="-3120" r="-720"/>
          <a:stretch>
            <a:fillRect/>
          </a:stretch>
        </p:blipFill>
        <p:spPr>
          <a:xfrm>
            <a:off x="2095475" y="2779742"/>
            <a:ext cx="2003374" cy="2019300"/>
          </a:xfrm>
        </p:spPr>
      </p:pic>
      <p:sp>
        <p:nvSpPr>
          <p:cNvPr id="48132" name="Text Box 9"/>
          <p:cNvSpPr txBox="1">
            <a:spLocks noChangeArrowheads="1"/>
          </p:cNvSpPr>
          <p:nvPr/>
        </p:nvSpPr>
        <p:spPr bwMode="auto">
          <a:xfrm>
            <a:off x="4495800" y="1981200"/>
            <a:ext cx="4191000" cy="457200"/>
          </a:xfrm>
          <a:prstGeom prst="rect">
            <a:avLst/>
          </a:prstGeom>
          <a:noFill/>
          <a:ln w="9525">
            <a:noFill/>
            <a:miter lim="800000"/>
            <a:headEnd/>
            <a:tailEnd/>
          </a:ln>
        </p:spPr>
        <p:txBody>
          <a:bodyPr>
            <a:prstTxWarp prst="textNoShape">
              <a:avLst/>
            </a:prstTxWarp>
            <a:spAutoFit/>
          </a:bodyPr>
          <a:lstStyle/>
          <a:p>
            <a:endParaRPr lang="en-US"/>
          </a:p>
        </p:txBody>
      </p:sp>
      <p:sp>
        <p:nvSpPr>
          <p:cNvPr id="48133" name="Text Box 10"/>
          <p:cNvSpPr txBox="1">
            <a:spLocks noChangeArrowheads="1"/>
          </p:cNvSpPr>
          <p:nvPr/>
        </p:nvSpPr>
        <p:spPr bwMode="auto">
          <a:xfrm>
            <a:off x="4937125" y="2028825"/>
            <a:ext cx="3444875" cy="457200"/>
          </a:xfrm>
          <a:prstGeom prst="rect">
            <a:avLst/>
          </a:prstGeom>
          <a:noFill/>
          <a:ln w="9525">
            <a:noFill/>
            <a:miter lim="800000"/>
            <a:headEnd/>
            <a:tailEnd/>
          </a:ln>
        </p:spPr>
        <p:txBody>
          <a:bodyPr>
            <a:prstTxWarp prst="textNoShape">
              <a:avLst/>
            </a:prstTxWarp>
            <a:spAutoFit/>
          </a:bodyPr>
          <a:lstStyle/>
          <a:p>
            <a:endParaRPr lang="en-US"/>
          </a:p>
        </p:txBody>
      </p:sp>
      <p:sp>
        <p:nvSpPr>
          <p:cNvPr id="46087" name="Text Box 11"/>
          <p:cNvSpPr txBox="1">
            <a:spLocks noChangeArrowheads="1"/>
          </p:cNvSpPr>
          <p:nvPr/>
        </p:nvSpPr>
        <p:spPr bwMode="auto">
          <a:xfrm>
            <a:off x="4495800" y="1535370"/>
            <a:ext cx="3733800" cy="3740150"/>
          </a:xfrm>
          <a:prstGeom prst="rect">
            <a:avLst/>
          </a:prstGeom>
          <a:noFill/>
          <a:ln w="9525">
            <a:noFill/>
            <a:miter lim="800000"/>
            <a:headEnd/>
            <a:tailEnd/>
          </a:ln>
        </p:spPr>
        <p:txBody>
          <a:bodyPr>
            <a:prstTxWarp prst="textNoShape">
              <a:avLst/>
            </a:prstTxWarp>
            <a:spAutoFit/>
          </a:bodyPr>
          <a:lstStyle/>
          <a:p>
            <a:pPr marL="228600" indent="-228600">
              <a:spcAft>
                <a:spcPts val="600"/>
              </a:spcAft>
              <a:buClr>
                <a:srgbClr val="FF9324"/>
              </a:buClr>
              <a:buSzPct val="110000"/>
              <a:buFont typeface="Wingdings" charset="2"/>
              <a:buChar char="§"/>
            </a:pPr>
            <a:r>
              <a:rPr lang="en-US" sz="1400" dirty="0">
                <a:latin typeface="Calibri Bold" pitchFamily="112" charset="0"/>
              </a:rPr>
              <a:t>Polystyrene in made from the monomer styrene (vinyl benzene)</a:t>
            </a:r>
          </a:p>
          <a:p>
            <a:pPr marL="228600" indent="-228600">
              <a:spcAft>
                <a:spcPts val="600"/>
              </a:spcAft>
              <a:buClr>
                <a:srgbClr val="FF9324"/>
              </a:buClr>
              <a:buSzPct val="110000"/>
              <a:buFont typeface="Wingdings" charset="2"/>
              <a:buChar char="§"/>
            </a:pPr>
            <a:r>
              <a:rPr lang="en-US" sz="1400" dirty="0">
                <a:latin typeface="Calibri Bold" pitchFamily="112" charset="0"/>
              </a:rPr>
              <a:t>Styrene remains present in polystyrene </a:t>
            </a:r>
            <a:br>
              <a:rPr lang="en-US" sz="1400" dirty="0">
                <a:latin typeface="Calibri Bold" pitchFamily="112" charset="0"/>
              </a:rPr>
            </a:br>
            <a:r>
              <a:rPr lang="en-US" sz="1400" dirty="0">
                <a:latin typeface="Calibri Bold" pitchFamily="112" charset="0"/>
              </a:rPr>
              <a:t>(no polymerization process is 100% efficient)</a:t>
            </a:r>
          </a:p>
          <a:p>
            <a:pPr marL="228600" indent="-228600">
              <a:spcAft>
                <a:spcPts val="600"/>
              </a:spcAft>
              <a:buClr>
                <a:srgbClr val="FF9324"/>
              </a:buClr>
              <a:buSzPct val="110000"/>
              <a:buFont typeface="Wingdings" charset="2"/>
              <a:buChar char="§"/>
            </a:pPr>
            <a:r>
              <a:rPr lang="en-US" sz="1400" dirty="0">
                <a:latin typeface="Calibri Bold" pitchFamily="112" charset="0"/>
              </a:rPr>
              <a:t>Styrene = a neurotoxin and suspected human carcinogen</a:t>
            </a:r>
          </a:p>
          <a:p>
            <a:pPr marL="228600" indent="-228600">
              <a:spcAft>
                <a:spcPts val="600"/>
              </a:spcAft>
              <a:buClr>
                <a:srgbClr val="FF9324"/>
              </a:buClr>
              <a:buSzPct val="110000"/>
              <a:buFont typeface="Wingdings" charset="2"/>
              <a:buChar char="§"/>
            </a:pPr>
            <a:r>
              <a:rPr lang="en-US" sz="1400" dirty="0">
                <a:latin typeface="Calibri Bold" pitchFamily="112" charset="0"/>
              </a:rPr>
              <a:t>Styrene impairs the central and peripheral nervous systems. </a:t>
            </a:r>
          </a:p>
          <a:p>
            <a:pPr marL="228600" indent="-228600">
              <a:spcAft>
                <a:spcPts val="600"/>
              </a:spcAft>
              <a:buClr>
                <a:srgbClr val="FF9324"/>
              </a:buClr>
              <a:buSzPct val="110000"/>
              <a:buFont typeface="Wingdings" charset="2"/>
              <a:buChar char="§"/>
            </a:pPr>
            <a:r>
              <a:rPr lang="en-US" sz="1400" dirty="0">
                <a:latin typeface="Calibri Bold" pitchFamily="112" charset="0"/>
              </a:rPr>
              <a:t>Exposure to styrene in the workplace has also been associated with chromosomal aberrations, thus is considered a mutagen. </a:t>
            </a:r>
          </a:p>
          <a:p>
            <a:pPr marL="228600" indent="-228600">
              <a:spcAft>
                <a:spcPts val="600"/>
              </a:spcAft>
              <a:buClr>
                <a:srgbClr val="FF9324"/>
              </a:buClr>
              <a:buSzPct val="110000"/>
              <a:buFont typeface="Wingdings" charset="2"/>
              <a:buChar char="§"/>
            </a:pPr>
            <a:r>
              <a:rPr lang="en-US" sz="1400" dirty="0">
                <a:latin typeface="Calibri Bold" pitchFamily="112" charset="0"/>
              </a:rPr>
              <a:t>Carcinogenic Effects: Proven that it causes cancer in animals, but there are no long-term studies showing that PS causes cancer in humans.</a:t>
            </a:r>
            <a:r>
              <a:rPr lang="en-US" sz="1600" dirty="0">
                <a:latin typeface="Times New Roman" charset="0"/>
              </a:rPr>
              <a:t>	</a:t>
            </a:r>
            <a:endParaRPr lang="en-US" sz="1600" dirty="0"/>
          </a:p>
        </p:txBody>
      </p:sp>
      <p:pic>
        <p:nvPicPr>
          <p:cNvPr id="10" name="Picture 1029" descr="PS_Trash"/>
          <p:cNvPicPr>
            <a:picLocks noChangeAspect="1" noChangeArrowheads="1"/>
          </p:cNvPicPr>
          <p:nvPr/>
        </p:nvPicPr>
        <p:blipFill>
          <a:blip r:embed="rId3"/>
          <a:srcRect l="4500" t="24001" r="27000"/>
          <a:stretch>
            <a:fillRect/>
          </a:stretch>
        </p:blipFill>
        <p:spPr>
          <a:xfrm>
            <a:off x="270233" y="1586978"/>
            <a:ext cx="2046274" cy="1702843"/>
          </a:xfrm>
          <a:prstGeom prst="rect">
            <a:avLst/>
          </a:prstGeom>
        </p:spPr>
      </p:pic>
      <p:sp>
        <p:nvSpPr>
          <p:cNvPr id="11" name="Text Box 8"/>
          <p:cNvSpPr txBox="1">
            <a:spLocks noChangeArrowheads="1"/>
          </p:cNvSpPr>
          <p:nvPr/>
        </p:nvSpPr>
        <p:spPr bwMode="auto">
          <a:xfrm>
            <a:off x="270233" y="5228144"/>
            <a:ext cx="8595955" cy="954107"/>
          </a:xfrm>
          <a:prstGeom prst="rect">
            <a:avLst/>
          </a:prstGeom>
          <a:noFill/>
          <a:ln w="9525">
            <a:noFill/>
            <a:miter lim="800000"/>
            <a:headEnd/>
            <a:tailEnd/>
          </a:ln>
        </p:spPr>
        <p:txBody>
          <a:bodyPr wrap="square">
            <a:prstTxWarp prst="textNoShape">
              <a:avLst/>
            </a:prstTxWarp>
            <a:spAutoFit/>
          </a:bodyPr>
          <a:lstStyle/>
          <a:p>
            <a:r>
              <a:rPr lang="en-US" dirty="0"/>
              <a:t>“The ability of styrene monomer to migrate from polystyrene packaging to food has been reported in a number of publications and probably accounts for the greatest contamination of foods by styrene monomer.</a:t>
            </a:r>
            <a:r>
              <a:rPr lang="en-US" dirty="0" smtClean="0"/>
              <a:t>”  – </a:t>
            </a:r>
            <a:r>
              <a:rPr lang="en-US" sz="2000" dirty="0" smtClean="0"/>
              <a:t>World </a:t>
            </a:r>
            <a:r>
              <a:rPr lang="en-US" sz="2000" dirty="0"/>
              <a:t>Health </a:t>
            </a:r>
            <a:r>
              <a:rPr lang="en-US" sz="2000" dirty="0" smtClean="0"/>
              <a:t>Organization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7" descr="C:\Documents and Settings\MSR\My Documents\Presentations\photos\petrochemical_pollution.jpg"/>
          <p:cNvPicPr>
            <a:picLocks noChangeAspect="1" noChangeArrowheads="1"/>
          </p:cNvPicPr>
          <p:nvPr/>
        </p:nvPicPr>
        <p:blipFill>
          <a:blip r:embed="rId3">
            <a:lum bright="12000" contrast="-2000"/>
          </a:blip>
          <a:srcRect/>
          <a:stretch>
            <a:fillRect/>
          </a:stretch>
        </p:blipFill>
        <p:spPr bwMode="auto">
          <a:xfrm>
            <a:off x="0" y="0"/>
            <a:ext cx="10079038" cy="6858000"/>
          </a:xfrm>
          <a:prstGeom prst="rect">
            <a:avLst/>
          </a:prstGeom>
          <a:noFill/>
          <a:ln w="9525">
            <a:noFill/>
            <a:miter lim="800000"/>
            <a:headEnd/>
            <a:tailEnd/>
          </a:ln>
        </p:spPr>
      </p:pic>
      <p:sp>
        <p:nvSpPr>
          <p:cNvPr id="100355" name="Title 1"/>
          <p:cNvSpPr>
            <a:spLocks noGrp="1"/>
          </p:cNvSpPr>
          <p:nvPr>
            <p:ph type="title" idx="4294967295"/>
          </p:nvPr>
        </p:nvSpPr>
        <p:spPr>
          <a:xfrm>
            <a:off x="381000" y="0"/>
            <a:ext cx="8229600" cy="1143000"/>
          </a:xfrm>
        </p:spPr>
        <p:txBody>
          <a:bodyPr/>
          <a:lstStyle/>
          <a:p>
            <a:r>
              <a:rPr lang="en-US">
                <a:latin typeface="Arial" charset="0"/>
              </a:rPr>
              <a:t>Manufacturing</a:t>
            </a:r>
          </a:p>
        </p:txBody>
      </p:sp>
      <p:sp>
        <p:nvSpPr>
          <p:cNvPr id="100356" name="Slide Number Placeholder 3"/>
          <p:cNvSpPr txBox="1">
            <a:spLocks noGrp="1"/>
          </p:cNvSpPr>
          <p:nvPr/>
        </p:nvSpPr>
        <p:spPr bwMode="auto">
          <a:xfrm>
            <a:off x="3200400" y="6340475"/>
            <a:ext cx="2133600" cy="365125"/>
          </a:xfrm>
          <a:prstGeom prst="rect">
            <a:avLst/>
          </a:prstGeom>
          <a:noFill/>
          <a:ln w="9525">
            <a:noFill/>
            <a:miter lim="800000"/>
            <a:headEnd/>
            <a:tailEnd/>
          </a:ln>
        </p:spPr>
        <p:txBody>
          <a:bodyPr anchor="ctr">
            <a:prstTxWarp prst="textNoShape">
              <a:avLst/>
            </a:prstTxWarp>
          </a:bodyPr>
          <a:lstStyle/>
          <a:p>
            <a:pPr algn="ctr" defTabSz="914400" eaLnBrk="0" fontAlgn="base" hangingPunct="0">
              <a:spcBef>
                <a:spcPct val="0"/>
              </a:spcBef>
              <a:spcAft>
                <a:spcPct val="0"/>
              </a:spcAft>
            </a:pPr>
            <a:fld id="{C02EC8B9-B736-2C49-8A00-3AE40493A937}" type="slidenum">
              <a:rPr lang="en-US" sz="1200">
                <a:solidFill>
                  <a:srgbClr val="898989"/>
                </a:solidFill>
              </a:rPr>
              <a:pPr algn="ctr" defTabSz="914400" eaLnBrk="0" fontAlgn="base" hangingPunct="0">
                <a:spcBef>
                  <a:spcPct val="0"/>
                </a:spcBef>
                <a:spcAft>
                  <a:spcPct val="0"/>
                </a:spcAft>
              </a:pPr>
              <a:t>40</a:t>
            </a:fld>
            <a:endParaRPr lang="en-US" sz="1200">
              <a:solidFill>
                <a:srgbClr val="898989"/>
              </a:solidFill>
            </a:endParaRPr>
          </a:p>
        </p:txBody>
      </p:sp>
      <p:sp>
        <p:nvSpPr>
          <p:cNvPr id="100357" name="Rectangle 6"/>
          <p:cNvSpPr>
            <a:spLocks noChangeArrowheads="1"/>
          </p:cNvSpPr>
          <p:nvPr/>
        </p:nvSpPr>
        <p:spPr bwMode="auto">
          <a:xfrm>
            <a:off x="1371600" y="1219200"/>
            <a:ext cx="7772400" cy="4191000"/>
          </a:xfrm>
          <a:prstGeom prst="rect">
            <a:avLst/>
          </a:prstGeom>
          <a:noFill/>
          <a:ln w="9525">
            <a:noFill/>
            <a:miter lim="800000"/>
            <a:headEnd/>
            <a:tailEnd/>
          </a:ln>
        </p:spPr>
        <p:txBody>
          <a:bodyPr>
            <a:prstTxWarp prst="textNoShape">
              <a:avLst/>
            </a:prstTxWarp>
          </a:bodyPr>
          <a:lstStyle/>
          <a:p>
            <a:pPr marL="454025" indent="-454025" defTabSz="914400" eaLnBrk="0" fontAlgn="base" hangingPunct="0">
              <a:lnSpc>
                <a:spcPct val="90000"/>
              </a:lnSpc>
              <a:spcBef>
                <a:spcPct val="20000"/>
              </a:spcBef>
              <a:spcAft>
                <a:spcPct val="0"/>
              </a:spcAft>
              <a:buFont typeface="Arial" charset="0"/>
              <a:buChar char="•"/>
            </a:pPr>
            <a:r>
              <a:rPr lang="en-US" sz="2800">
                <a:solidFill>
                  <a:srgbClr val="000000"/>
                </a:solidFill>
                <a:latin typeface="Times New Roman" charset="0"/>
              </a:rPr>
              <a:t>Support sustainable feedstock</a:t>
            </a:r>
          </a:p>
          <a:p>
            <a:pPr marL="454025" indent="-454025" defTabSz="914400" eaLnBrk="0" fontAlgn="base" hangingPunct="0">
              <a:lnSpc>
                <a:spcPct val="90000"/>
              </a:lnSpc>
              <a:spcBef>
                <a:spcPct val="20000"/>
              </a:spcBef>
              <a:spcAft>
                <a:spcPct val="0"/>
              </a:spcAft>
              <a:buFont typeface="Arial" charset="0"/>
              <a:buChar char="•"/>
            </a:pPr>
            <a:r>
              <a:rPr lang="en-US" sz="2800">
                <a:solidFill>
                  <a:srgbClr val="000000"/>
                </a:solidFill>
                <a:latin typeface="Times New Roman" charset="0"/>
              </a:rPr>
              <a:t>Reduce fossil energy use</a:t>
            </a:r>
          </a:p>
          <a:p>
            <a:pPr marL="454025" indent="-454025" defTabSz="914400" eaLnBrk="0" fontAlgn="base" hangingPunct="0">
              <a:lnSpc>
                <a:spcPct val="90000"/>
              </a:lnSpc>
              <a:spcBef>
                <a:spcPct val="20000"/>
              </a:spcBef>
              <a:spcAft>
                <a:spcPct val="0"/>
              </a:spcAft>
              <a:buFont typeface="Arial" charset="0"/>
              <a:buChar char="•"/>
            </a:pPr>
            <a:r>
              <a:rPr lang="en-US" sz="2800">
                <a:solidFill>
                  <a:srgbClr val="000000"/>
                </a:solidFill>
                <a:latin typeface="Times New Roman" charset="0"/>
              </a:rPr>
              <a:t>Avoid problematic blends &amp; additives</a:t>
            </a:r>
          </a:p>
          <a:p>
            <a:pPr marL="454025" indent="-454025" defTabSz="914400" eaLnBrk="0" fontAlgn="base" hangingPunct="0">
              <a:lnSpc>
                <a:spcPct val="90000"/>
              </a:lnSpc>
              <a:spcBef>
                <a:spcPct val="20000"/>
              </a:spcBef>
              <a:spcAft>
                <a:spcPct val="0"/>
              </a:spcAft>
              <a:buFont typeface="Arial" charset="0"/>
              <a:buChar char="•"/>
            </a:pPr>
            <a:r>
              <a:rPr lang="en-US" sz="2800">
                <a:solidFill>
                  <a:srgbClr val="000000"/>
                </a:solidFill>
                <a:latin typeface="Times New Roman" charset="0"/>
              </a:rPr>
              <a:t>Avoid untested chemicals and engineered nano particles </a:t>
            </a:r>
          </a:p>
          <a:p>
            <a:pPr marL="454025" indent="-454025" defTabSz="914400" eaLnBrk="0" fontAlgn="base" hangingPunct="0">
              <a:lnSpc>
                <a:spcPct val="90000"/>
              </a:lnSpc>
              <a:spcBef>
                <a:spcPct val="20000"/>
              </a:spcBef>
              <a:spcAft>
                <a:spcPct val="0"/>
              </a:spcAft>
              <a:buFont typeface="Arial" charset="0"/>
              <a:buChar char="•"/>
            </a:pPr>
            <a:r>
              <a:rPr lang="en-US" sz="2800">
                <a:solidFill>
                  <a:srgbClr val="000000"/>
                </a:solidFill>
                <a:latin typeface="Times New Roman" charset="0"/>
              </a:rPr>
              <a:t>Design for recycling &amp; composting</a:t>
            </a:r>
          </a:p>
          <a:p>
            <a:pPr marL="454025" indent="-454025" defTabSz="914400" eaLnBrk="0" fontAlgn="base" hangingPunct="0">
              <a:lnSpc>
                <a:spcPct val="90000"/>
              </a:lnSpc>
              <a:spcBef>
                <a:spcPct val="20000"/>
              </a:spcBef>
              <a:spcAft>
                <a:spcPct val="0"/>
              </a:spcAft>
              <a:buFont typeface="Arial" charset="0"/>
              <a:buChar char="•"/>
            </a:pPr>
            <a:r>
              <a:rPr lang="en-US" sz="2800">
                <a:solidFill>
                  <a:srgbClr val="000000"/>
                </a:solidFill>
                <a:latin typeface="Times New Roman" charset="0"/>
              </a:rPr>
              <a:t>Maximize process safety/reduce emissions</a:t>
            </a:r>
          </a:p>
          <a:p>
            <a:pPr marL="454025" indent="-454025" defTabSz="914400" eaLnBrk="0" fontAlgn="base" hangingPunct="0">
              <a:lnSpc>
                <a:spcPct val="90000"/>
              </a:lnSpc>
              <a:spcBef>
                <a:spcPct val="20000"/>
              </a:spcBef>
              <a:spcAft>
                <a:spcPct val="0"/>
              </a:spcAft>
              <a:buFont typeface="Arial" charset="0"/>
              <a:buChar char="•"/>
            </a:pPr>
            <a:r>
              <a:rPr lang="en-US" sz="2800">
                <a:solidFill>
                  <a:srgbClr val="000000"/>
                </a:solidFill>
                <a:latin typeface="Times New Roman" charset="0"/>
              </a:rPr>
              <a:t>Green chemistry</a:t>
            </a:r>
            <a:endParaRPr lang="en-US" sz="2000">
              <a:solidFill>
                <a:srgbClr val="000000"/>
              </a:solidFill>
              <a:latin typeface="Times New Roman" charset="0"/>
            </a:endParaRPr>
          </a:p>
          <a:p>
            <a:pPr marL="454025" indent="-454025" defTabSz="914400" eaLnBrk="0" fontAlgn="base" hangingPunct="0">
              <a:lnSpc>
                <a:spcPct val="90000"/>
              </a:lnSpc>
              <a:spcBef>
                <a:spcPct val="20000"/>
              </a:spcBef>
              <a:spcAft>
                <a:spcPct val="0"/>
              </a:spcAft>
              <a:buFont typeface="Arial" charset="0"/>
              <a:buChar char="•"/>
            </a:pPr>
            <a:r>
              <a:rPr lang="en-US" sz="2800">
                <a:solidFill>
                  <a:srgbClr val="000000"/>
                </a:solidFill>
                <a:latin typeface="Times New Roman" charset="0"/>
              </a:rPr>
              <a:t>Protect workers</a:t>
            </a:r>
            <a:endParaRPr lang="en-US" sz="2800">
              <a:solidFill>
                <a:srgbClr val="00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029" descr="PS_Trash"/>
          <p:cNvPicPr>
            <a:picLocks noChangeAspect="1" noChangeArrowheads="1"/>
          </p:cNvPicPr>
          <p:nvPr/>
        </p:nvPicPr>
        <p:blipFill>
          <a:blip r:embed="rId3">
            <a:alphaModFix amt="34000"/>
          </a:blip>
          <a:srcRect/>
          <a:stretch>
            <a:fillRect/>
          </a:stretch>
        </p:blipFill>
        <p:spPr bwMode="auto">
          <a:xfrm>
            <a:off x="0" y="0"/>
            <a:ext cx="9144000" cy="6858000"/>
          </a:xfrm>
          <a:prstGeom prst="rect">
            <a:avLst/>
          </a:prstGeom>
          <a:noFill/>
          <a:ln w="9525">
            <a:noFill/>
            <a:miter lim="800000"/>
            <a:headEnd/>
            <a:tailEnd/>
          </a:ln>
        </p:spPr>
      </p:pic>
      <p:sp>
        <p:nvSpPr>
          <p:cNvPr id="24579" name="Title 1"/>
          <p:cNvSpPr>
            <a:spLocks/>
          </p:cNvSpPr>
          <p:nvPr/>
        </p:nvSpPr>
        <p:spPr bwMode="auto">
          <a:xfrm>
            <a:off x="381000" y="0"/>
            <a:ext cx="8229600" cy="1143000"/>
          </a:xfrm>
          <a:prstGeom prst="rect">
            <a:avLst/>
          </a:prstGeom>
          <a:noFill/>
          <a:ln w="9525">
            <a:noFill/>
            <a:miter lim="800000"/>
            <a:headEnd/>
            <a:tailEnd/>
          </a:ln>
        </p:spPr>
        <p:txBody>
          <a:bodyPr anchor="ctr">
            <a:prstTxWarp prst="textNoShape">
              <a:avLst/>
            </a:prstTxWarp>
          </a:bodyPr>
          <a:lstStyle/>
          <a:p>
            <a:r>
              <a:rPr lang="en-US" sz="4400">
                <a:solidFill>
                  <a:srgbClr val="01674E"/>
                </a:solidFill>
                <a:latin typeface="Calibri Bold" pitchFamily="112" charset="0"/>
              </a:rPr>
              <a:t>End of Life</a:t>
            </a:r>
          </a:p>
        </p:txBody>
      </p:sp>
      <p:sp>
        <p:nvSpPr>
          <p:cNvPr id="102404" name="Rectangle 7"/>
          <p:cNvSpPr>
            <a:spLocks noChangeArrowheads="1"/>
          </p:cNvSpPr>
          <p:nvPr/>
        </p:nvSpPr>
        <p:spPr bwMode="auto">
          <a:xfrm>
            <a:off x="381000" y="3425825"/>
            <a:ext cx="7772400" cy="2667000"/>
          </a:xfrm>
          <a:prstGeom prst="rect">
            <a:avLst/>
          </a:prstGeom>
          <a:noFill/>
          <a:ln w="9525">
            <a:noFill/>
            <a:miter lim="800000"/>
            <a:headEnd/>
            <a:tailEnd/>
          </a:ln>
        </p:spPr>
        <p:txBody>
          <a:bodyPr>
            <a:prstTxWarp prst="textNoShape">
              <a:avLst/>
            </a:prstTxWarp>
          </a:bodyPr>
          <a:lstStyle/>
          <a:p>
            <a:pPr marL="454025" indent="-454025">
              <a:spcBef>
                <a:spcPct val="20000"/>
              </a:spcBef>
              <a:buFontTx/>
              <a:buChar char="•"/>
            </a:pPr>
            <a:r>
              <a:rPr lang="en-US" sz="3200" dirty="0">
                <a:latin typeface="Times New Roman" charset="0"/>
              </a:rPr>
              <a:t>Compostable or recyclable</a:t>
            </a:r>
          </a:p>
          <a:p>
            <a:pPr marL="454025" indent="-454025">
              <a:spcBef>
                <a:spcPct val="20000"/>
              </a:spcBef>
              <a:buFontTx/>
              <a:buChar char="•"/>
            </a:pPr>
            <a:r>
              <a:rPr lang="en-US" sz="3200" dirty="0">
                <a:latin typeface="Times New Roman" charset="0"/>
              </a:rPr>
              <a:t>Biodegradable in aquatic systems</a:t>
            </a:r>
          </a:p>
          <a:p>
            <a:pPr marL="454025" indent="-454025">
              <a:spcBef>
                <a:spcPct val="20000"/>
              </a:spcBef>
              <a:buFontTx/>
              <a:buChar char="•"/>
            </a:pPr>
            <a:r>
              <a:rPr lang="en-US" sz="3200" dirty="0">
                <a:latin typeface="Times New Roman" charset="0"/>
              </a:rPr>
              <a:t>Adequate product labeling</a:t>
            </a:r>
          </a:p>
          <a:p>
            <a:pPr marL="454025" indent="-454025">
              <a:spcBef>
                <a:spcPct val="20000"/>
              </a:spcBef>
              <a:buFontTx/>
              <a:buChar char="•"/>
            </a:pPr>
            <a:r>
              <a:rPr lang="en-US" sz="3200" dirty="0">
                <a:latin typeface="Times New Roman" charset="0"/>
              </a:rPr>
              <a:t>Adequate recovery infrastructure</a:t>
            </a:r>
            <a:endParaRPr lang="en-US" sz="3200" dirty="0"/>
          </a:p>
        </p:txBody>
      </p:sp>
      <p:pic>
        <p:nvPicPr>
          <p:cNvPr id="102405" name="Picture 5" descr="cedargrovecompostable1.jpg"/>
          <p:cNvPicPr>
            <a:picLocks noChangeAspect="1"/>
          </p:cNvPicPr>
          <p:nvPr/>
        </p:nvPicPr>
        <p:blipFill>
          <a:blip r:embed="rId4"/>
          <a:srcRect/>
          <a:stretch>
            <a:fillRect/>
          </a:stretch>
        </p:blipFill>
        <p:spPr bwMode="auto">
          <a:xfrm>
            <a:off x="6084888" y="177800"/>
            <a:ext cx="2825750" cy="2117725"/>
          </a:xfrm>
          <a:prstGeom prst="rect">
            <a:avLst/>
          </a:prstGeom>
          <a:noFill/>
          <a:ln w="9525">
            <a:noFill/>
            <a:miter lim="800000"/>
            <a:headEnd/>
            <a:tailEnd/>
          </a:ln>
        </p:spPr>
      </p:pic>
      <p:pic>
        <p:nvPicPr>
          <p:cNvPr id="102406" name="Picture 6" descr="cedargroveplate.jpg"/>
          <p:cNvPicPr>
            <a:picLocks noChangeAspect="1"/>
          </p:cNvPicPr>
          <p:nvPr/>
        </p:nvPicPr>
        <p:blipFill>
          <a:blip r:embed="rId5"/>
          <a:srcRect/>
          <a:stretch>
            <a:fillRect/>
          </a:stretch>
        </p:blipFill>
        <p:spPr bwMode="auto">
          <a:xfrm>
            <a:off x="3436938" y="441325"/>
            <a:ext cx="2482850" cy="1862138"/>
          </a:xfrm>
          <a:prstGeom prst="rect">
            <a:avLst/>
          </a:prstGeom>
          <a:noFill/>
          <a:ln w="9525">
            <a:noFill/>
            <a:miter lim="800000"/>
            <a:headEnd/>
            <a:tailEnd/>
          </a:ln>
        </p:spPr>
      </p:pic>
      <p:pic>
        <p:nvPicPr>
          <p:cNvPr id="102407" name="Picture 8" descr="Sunchipbag.jpg"/>
          <p:cNvPicPr>
            <a:picLocks noChangeAspect="1"/>
          </p:cNvPicPr>
          <p:nvPr/>
        </p:nvPicPr>
        <p:blipFill>
          <a:blip r:embed="rId6"/>
          <a:srcRect/>
          <a:stretch>
            <a:fillRect/>
          </a:stretch>
        </p:blipFill>
        <p:spPr bwMode="auto">
          <a:xfrm>
            <a:off x="7153275" y="2416175"/>
            <a:ext cx="1757363" cy="2343150"/>
          </a:xfrm>
          <a:prstGeom prst="rect">
            <a:avLst/>
          </a:prstGeom>
          <a:noFill/>
          <a:ln w="9525">
            <a:noFill/>
            <a:miter lim="800000"/>
            <a:headEnd/>
            <a:tailEnd/>
          </a:ln>
        </p:spPr>
      </p:pic>
      <p:pic>
        <p:nvPicPr>
          <p:cNvPr id="102408" name="Picture 4"/>
          <p:cNvPicPr>
            <a:picLocks noChangeAspect="1" noChangeArrowheads="1"/>
          </p:cNvPicPr>
          <p:nvPr/>
        </p:nvPicPr>
        <p:blipFill>
          <a:blip r:embed="rId7"/>
          <a:srcRect/>
          <a:stretch>
            <a:fillRect/>
          </a:stretch>
        </p:blipFill>
        <p:spPr bwMode="auto">
          <a:xfrm>
            <a:off x="3954463" y="2033588"/>
            <a:ext cx="2971800" cy="1279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028" descr="WLC_Logos_V3"/>
          <p:cNvPicPr>
            <a:picLocks noChangeAspect="1" noChangeArrowheads="1"/>
          </p:cNvPicPr>
          <p:nvPr/>
        </p:nvPicPr>
        <p:blipFill>
          <a:blip r:embed="rId3"/>
          <a:srcRect t="57158"/>
          <a:stretch>
            <a:fillRect/>
          </a:stretch>
        </p:blipFill>
        <p:spPr bwMode="auto">
          <a:xfrm>
            <a:off x="0" y="0"/>
            <a:ext cx="4545013" cy="2238375"/>
          </a:xfrm>
          <a:prstGeom prst="rect">
            <a:avLst/>
          </a:prstGeom>
          <a:noFill/>
          <a:ln w="9525">
            <a:noFill/>
            <a:miter lim="800000"/>
            <a:headEnd/>
            <a:tailEnd/>
          </a:ln>
        </p:spPr>
      </p:pic>
      <p:sp>
        <p:nvSpPr>
          <p:cNvPr id="70659" name="Rectangle 3"/>
          <p:cNvSpPr>
            <a:spLocks noGrp="1" noChangeArrowheads="1"/>
          </p:cNvSpPr>
          <p:nvPr>
            <p:ph type="body" idx="4294967295"/>
          </p:nvPr>
        </p:nvSpPr>
        <p:spPr>
          <a:xfrm>
            <a:off x="719138" y="2263775"/>
            <a:ext cx="5437187" cy="3810000"/>
          </a:xfrm>
        </p:spPr>
        <p:txBody>
          <a:bodyPr/>
          <a:lstStyle/>
          <a:p>
            <a:pPr>
              <a:lnSpc>
                <a:spcPct val="90000"/>
              </a:lnSpc>
              <a:spcBef>
                <a:spcPct val="40000"/>
              </a:spcBef>
            </a:pPr>
            <a:r>
              <a:rPr lang="en-US" sz="2400"/>
              <a:t>Support existing family farmers economically to transition to sustainable farming practices</a:t>
            </a:r>
          </a:p>
          <a:p>
            <a:pPr>
              <a:lnSpc>
                <a:spcPct val="90000"/>
              </a:lnSpc>
              <a:spcBef>
                <a:spcPct val="40000"/>
              </a:spcBef>
            </a:pPr>
            <a:r>
              <a:rPr lang="en-US" sz="2400"/>
              <a:t>Enable bioplastic customers to support more sustainable crop production</a:t>
            </a:r>
          </a:p>
          <a:p>
            <a:pPr>
              <a:lnSpc>
                <a:spcPct val="90000"/>
              </a:lnSpc>
              <a:spcBef>
                <a:spcPct val="40000"/>
              </a:spcBef>
            </a:pPr>
            <a:r>
              <a:rPr lang="en-US" sz="2400"/>
              <a:t>Do not require “identity-preserve” infrastructure and additional transaction costs</a:t>
            </a:r>
          </a:p>
        </p:txBody>
      </p:sp>
      <p:pic>
        <p:nvPicPr>
          <p:cNvPr id="70660" name="Picture 6" descr="\\louise\Shared\Users\jkleinschmit\My Documents\sustainable corn\corn_vertical_b.jpg"/>
          <p:cNvPicPr>
            <a:picLocks noChangeAspect="1" noChangeArrowheads="1"/>
          </p:cNvPicPr>
          <p:nvPr/>
        </p:nvPicPr>
        <p:blipFill>
          <a:blip r:embed="rId4"/>
          <a:srcRect/>
          <a:stretch>
            <a:fillRect/>
          </a:stretch>
        </p:blipFill>
        <p:spPr bwMode="auto">
          <a:xfrm>
            <a:off x="6103938" y="1125538"/>
            <a:ext cx="2743200" cy="4572000"/>
          </a:xfrm>
          <a:prstGeom prst="rect">
            <a:avLst/>
          </a:prstGeom>
          <a:noFill/>
          <a:ln w="9525">
            <a:noFill/>
            <a:miter lim="800000"/>
            <a:headEnd/>
            <a:tailEnd/>
          </a:ln>
        </p:spPr>
      </p:pic>
      <p:sp>
        <p:nvSpPr>
          <p:cNvPr id="70661" name="Text Box 7"/>
          <p:cNvSpPr txBox="1">
            <a:spLocks noChangeArrowheads="1"/>
          </p:cNvSpPr>
          <p:nvPr/>
        </p:nvSpPr>
        <p:spPr bwMode="auto">
          <a:xfrm>
            <a:off x="4545013" y="642938"/>
            <a:ext cx="4302125" cy="457200"/>
          </a:xfrm>
          <a:prstGeom prst="rect">
            <a:avLst/>
          </a:prstGeom>
          <a:noFill/>
          <a:ln w="9525">
            <a:noFill/>
            <a:miter lim="800000"/>
            <a:headEnd/>
            <a:tailEnd/>
          </a:ln>
        </p:spPr>
        <p:txBody>
          <a:bodyPr>
            <a:prstTxWarp prst="textNoShape">
              <a:avLst/>
            </a:prstTxWarp>
            <a:spAutoFit/>
          </a:bodyPr>
          <a:lstStyle/>
          <a:p>
            <a:pPr algn="r">
              <a:spcBef>
                <a:spcPct val="50000"/>
              </a:spcBef>
            </a:pPr>
            <a:r>
              <a:rPr lang="en-US">
                <a:latin typeface="Corbel" charset="0"/>
              </a:rPr>
              <a:t>www.workinglandscapes.org </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title" idx="4294967295"/>
          </p:nvPr>
        </p:nvSpPr>
        <p:spPr>
          <a:xfrm>
            <a:off x="3657600" y="152400"/>
            <a:ext cx="5486400" cy="1143000"/>
          </a:xfrm>
        </p:spPr>
        <p:txBody>
          <a:bodyPr>
            <a:normAutofit fontScale="90000"/>
          </a:bodyPr>
          <a:lstStyle/>
          <a:p>
            <a:r>
              <a:rPr lang="en-US"/>
              <a:t>2010 Corn Production Criteria</a:t>
            </a:r>
          </a:p>
        </p:txBody>
      </p:sp>
      <p:pic>
        <p:nvPicPr>
          <p:cNvPr id="72707" name="Picture 5" descr="http://www.oznet.ksu.edu/fieldday/kids/pictures/kidsfield600/cg_corn.jpg"/>
          <p:cNvPicPr>
            <a:picLocks noChangeAspect="1" noChangeArrowheads="1"/>
          </p:cNvPicPr>
          <p:nvPr/>
        </p:nvPicPr>
        <p:blipFill>
          <a:blip r:embed="rId3"/>
          <a:srcRect/>
          <a:stretch>
            <a:fillRect/>
          </a:stretch>
        </p:blipFill>
        <p:spPr bwMode="auto">
          <a:xfrm>
            <a:off x="5791200" y="1905000"/>
            <a:ext cx="2911475" cy="4419600"/>
          </a:xfrm>
          <a:prstGeom prst="rect">
            <a:avLst/>
          </a:prstGeom>
          <a:noFill/>
          <a:ln w="9525">
            <a:noFill/>
            <a:miter lim="800000"/>
            <a:headEnd/>
            <a:tailEnd/>
          </a:ln>
        </p:spPr>
      </p:pic>
      <p:sp>
        <p:nvSpPr>
          <p:cNvPr id="72708" name="Text Box 7"/>
          <p:cNvSpPr txBox="1">
            <a:spLocks noChangeArrowheads="1"/>
          </p:cNvSpPr>
          <p:nvPr/>
        </p:nvSpPr>
        <p:spPr bwMode="auto">
          <a:xfrm>
            <a:off x="3429000" y="1447800"/>
            <a:ext cx="5257800" cy="366713"/>
          </a:xfrm>
          <a:prstGeom prst="rect">
            <a:avLst/>
          </a:prstGeom>
          <a:noFill/>
          <a:ln w="9525">
            <a:noFill/>
            <a:miter lim="800000"/>
            <a:headEnd/>
            <a:tailEnd/>
          </a:ln>
        </p:spPr>
        <p:txBody>
          <a:bodyPr>
            <a:prstTxWarp prst="textNoShape">
              <a:avLst/>
            </a:prstTxWarp>
            <a:spAutoFit/>
          </a:bodyPr>
          <a:lstStyle/>
          <a:p>
            <a:pPr algn="r">
              <a:spcBef>
                <a:spcPct val="50000"/>
              </a:spcBef>
            </a:pPr>
            <a:r>
              <a:rPr lang="en-US" sz="1800">
                <a:latin typeface="Corbel" charset="0"/>
              </a:rPr>
              <a:t>www.workinglandscapes.org </a:t>
            </a:r>
          </a:p>
        </p:txBody>
      </p:sp>
      <p:pic>
        <p:nvPicPr>
          <p:cNvPr id="72709" name="Picture 1028" descr="WLC_Logos_V3"/>
          <p:cNvPicPr>
            <a:picLocks noChangeAspect="1" noChangeArrowheads="1"/>
          </p:cNvPicPr>
          <p:nvPr/>
        </p:nvPicPr>
        <p:blipFill>
          <a:blip r:embed="rId4"/>
          <a:srcRect t="57158"/>
          <a:stretch>
            <a:fillRect/>
          </a:stretch>
        </p:blipFill>
        <p:spPr bwMode="auto">
          <a:xfrm>
            <a:off x="0" y="0"/>
            <a:ext cx="3429000" cy="1689100"/>
          </a:xfrm>
          <a:prstGeom prst="rect">
            <a:avLst/>
          </a:prstGeom>
          <a:noFill/>
          <a:ln w="9525">
            <a:noFill/>
            <a:miter lim="800000"/>
            <a:headEnd/>
            <a:tailEnd/>
          </a:ln>
        </p:spPr>
      </p:pic>
      <p:sp>
        <p:nvSpPr>
          <p:cNvPr id="72710" name="Rectangle 4"/>
          <p:cNvSpPr>
            <a:spLocks noGrp="1" noChangeArrowheads="1"/>
          </p:cNvSpPr>
          <p:nvPr>
            <p:ph type="body" idx="4294967295"/>
          </p:nvPr>
        </p:nvSpPr>
        <p:spPr>
          <a:xfrm>
            <a:off x="457200" y="1828800"/>
            <a:ext cx="5410200" cy="4648200"/>
          </a:xfrm>
        </p:spPr>
        <p:txBody>
          <a:bodyPr/>
          <a:lstStyle/>
          <a:p>
            <a:pPr>
              <a:lnSpc>
                <a:spcPct val="80000"/>
              </a:lnSpc>
            </a:pPr>
            <a:r>
              <a:rPr lang="en-US" sz="2600"/>
              <a:t>No GMO varieties</a:t>
            </a:r>
          </a:p>
          <a:p>
            <a:pPr>
              <a:lnSpc>
                <a:spcPct val="80000"/>
              </a:lnSpc>
            </a:pPr>
            <a:r>
              <a:rPr lang="en-US" sz="2600"/>
              <a:t>No continuous cropping </a:t>
            </a:r>
          </a:p>
          <a:p>
            <a:pPr>
              <a:lnSpc>
                <a:spcPct val="80000"/>
              </a:lnSpc>
            </a:pPr>
            <a:r>
              <a:rPr lang="en-US" sz="2600"/>
              <a:t>Soil testing and fertilization according to state criteria and test results </a:t>
            </a:r>
          </a:p>
          <a:p>
            <a:pPr>
              <a:lnSpc>
                <a:spcPct val="80000"/>
              </a:lnSpc>
            </a:pPr>
            <a:r>
              <a:rPr lang="en-US" sz="2600"/>
              <a:t>No use of known human or animal carcinogenic chemicals</a:t>
            </a:r>
          </a:p>
          <a:p>
            <a:pPr>
              <a:lnSpc>
                <a:spcPct val="80000"/>
              </a:lnSpc>
            </a:pPr>
            <a:r>
              <a:rPr lang="en-US" sz="2600"/>
              <a:t>Use of cover crops or at least 70% of residues left on entire field</a:t>
            </a:r>
          </a:p>
          <a:p>
            <a:pPr>
              <a:lnSpc>
                <a:spcPct val="80000"/>
              </a:lnSpc>
            </a:pPr>
            <a:r>
              <a:rPr lang="en-US" sz="2600"/>
              <a:t>Creation of whole farm plan that includes biodiversity and energy aspects</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1295400"/>
            <a:ext cx="5257800" cy="1143000"/>
          </a:xfrm>
          <a:noFill/>
        </p:spPr>
        <p:txBody>
          <a:bodyPr/>
          <a:lstStyle/>
          <a:p>
            <a:r>
              <a:rPr lang="en-US"/>
              <a:t>General Statistics</a:t>
            </a:r>
          </a:p>
        </p:txBody>
      </p:sp>
      <p:sp>
        <p:nvSpPr>
          <p:cNvPr id="74755" name="Rectangle 3"/>
          <p:cNvSpPr>
            <a:spLocks noGrp="1" noChangeArrowheads="1"/>
          </p:cNvSpPr>
          <p:nvPr>
            <p:ph type="body" idx="1"/>
          </p:nvPr>
        </p:nvSpPr>
        <p:spPr>
          <a:xfrm>
            <a:off x="685800" y="2590800"/>
            <a:ext cx="7772400" cy="4114800"/>
          </a:xfrm>
          <a:noFill/>
        </p:spPr>
        <p:txBody>
          <a:bodyPr/>
          <a:lstStyle/>
          <a:p>
            <a:r>
              <a:rPr lang="en-US" sz="2400" dirty="0" smtClean="0">
                <a:solidFill>
                  <a:srgbClr val="000000"/>
                </a:solidFill>
              </a:rPr>
              <a:t>8,680 </a:t>
            </a:r>
            <a:r>
              <a:rPr lang="en-US" sz="2400" dirty="0">
                <a:solidFill>
                  <a:srgbClr val="000000"/>
                </a:solidFill>
              </a:rPr>
              <a:t>lbs of corn per acre, </a:t>
            </a:r>
            <a:r>
              <a:rPr lang="en-US" sz="1800" dirty="0">
                <a:solidFill>
                  <a:srgbClr val="000000"/>
                </a:solidFill>
              </a:rPr>
              <a:t>anticipated average yield </a:t>
            </a:r>
            <a:br>
              <a:rPr lang="en-US" sz="1800" dirty="0">
                <a:solidFill>
                  <a:srgbClr val="000000"/>
                </a:solidFill>
              </a:rPr>
            </a:br>
            <a:endParaRPr lang="en-US" sz="1800" dirty="0">
              <a:solidFill>
                <a:srgbClr val="000000"/>
              </a:solidFill>
            </a:endParaRPr>
          </a:p>
          <a:p>
            <a:r>
              <a:rPr lang="en-US" sz="2400" dirty="0" smtClean="0">
                <a:solidFill>
                  <a:srgbClr val="000000"/>
                </a:solidFill>
              </a:rPr>
              <a:t>3,472 </a:t>
            </a:r>
            <a:r>
              <a:rPr lang="en-US" sz="2400" dirty="0">
                <a:solidFill>
                  <a:srgbClr val="000000"/>
                </a:solidFill>
              </a:rPr>
              <a:t>lbs of PLA per acre</a:t>
            </a:r>
          </a:p>
          <a:p>
            <a:pPr>
              <a:buFontTx/>
              <a:buNone/>
            </a:pPr>
            <a:endParaRPr lang="en-US" sz="2400" dirty="0">
              <a:solidFill>
                <a:srgbClr val="000000"/>
              </a:solidFill>
            </a:endParaRPr>
          </a:p>
          <a:p>
            <a:r>
              <a:rPr lang="en-US" sz="2400" dirty="0">
                <a:solidFill>
                  <a:srgbClr val="000000"/>
                </a:solidFill>
              </a:rPr>
              <a:t>2.5 lbs of corn for 1 lb of PLA</a:t>
            </a:r>
          </a:p>
          <a:p>
            <a:endParaRPr lang="en-US" sz="2400" dirty="0">
              <a:solidFill>
                <a:srgbClr val="000000"/>
              </a:solidFill>
            </a:endParaRPr>
          </a:p>
          <a:p>
            <a:r>
              <a:rPr lang="en-US" sz="2400" dirty="0">
                <a:solidFill>
                  <a:srgbClr val="000000"/>
                </a:solidFill>
              </a:rPr>
              <a:t>Each certificate is equivalent to 1 acre</a:t>
            </a:r>
          </a:p>
        </p:txBody>
      </p:sp>
      <p:pic>
        <p:nvPicPr>
          <p:cNvPr id="74756" name="Picture 1028" descr="WLC_Logos_V3"/>
          <p:cNvPicPr>
            <a:picLocks noChangeAspect="1" noChangeArrowheads="1"/>
          </p:cNvPicPr>
          <p:nvPr/>
        </p:nvPicPr>
        <p:blipFill>
          <a:blip r:embed="rId3"/>
          <a:srcRect t="57158"/>
          <a:stretch>
            <a:fillRect/>
          </a:stretch>
        </p:blipFill>
        <p:spPr bwMode="auto">
          <a:xfrm>
            <a:off x="5181600" y="0"/>
            <a:ext cx="3429000" cy="168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028" descr="WLC_Logos_V3"/>
          <p:cNvPicPr>
            <a:picLocks noChangeAspect="1" noChangeArrowheads="1"/>
          </p:cNvPicPr>
          <p:nvPr/>
        </p:nvPicPr>
        <p:blipFill>
          <a:blip r:embed="rId3"/>
          <a:srcRect t="57158"/>
          <a:stretch>
            <a:fillRect/>
          </a:stretch>
        </p:blipFill>
        <p:spPr bwMode="auto">
          <a:xfrm>
            <a:off x="0" y="-20638"/>
            <a:ext cx="2825750" cy="1390651"/>
          </a:xfrm>
          <a:prstGeom prst="rect">
            <a:avLst/>
          </a:prstGeom>
          <a:noFill/>
          <a:ln w="9525">
            <a:noFill/>
            <a:miter lim="800000"/>
            <a:headEnd/>
            <a:tailEnd/>
          </a:ln>
        </p:spPr>
      </p:pic>
      <p:sp>
        <p:nvSpPr>
          <p:cNvPr id="80899" name="Title 1"/>
          <p:cNvSpPr>
            <a:spLocks noGrp="1"/>
          </p:cNvSpPr>
          <p:nvPr>
            <p:ph type="title" idx="4294967295"/>
          </p:nvPr>
        </p:nvSpPr>
        <p:spPr>
          <a:xfrm>
            <a:off x="2825750" y="122238"/>
            <a:ext cx="5956300" cy="914400"/>
          </a:xfrm>
        </p:spPr>
        <p:txBody>
          <a:bodyPr/>
          <a:lstStyle/>
          <a:p>
            <a:r>
              <a:rPr lang="en-US"/>
              <a:t>WLCs in 2010</a:t>
            </a:r>
          </a:p>
        </p:txBody>
      </p:sp>
      <p:sp>
        <p:nvSpPr>
          <p:cNvPr id="80900" name="Content Placeholder 2"/>
          <p:cNvSpPr>
            <a:spLocks noGrp="1"/>
          </p:cNvSpPr>
          <p:nvPr>
            <p:ph idx="4294967295"/>
          </p:nvPr>
        </p:nvSpPr>
        <p:spPr>
          <a:xfrm>
            <a:off x="514350" y="1160463"/>
            <a:ext cx="8342313" cy="5211762"/>
          </a:xfrm>
        </p:spPr>
        <p:txBody>
          <a:bodyPr/>
          <a:lstStyle/>
          <a:p>
            <a:r>
              <a:rPr lang="en-US"/>
              <a:t>Stonyfield Farm is first major buyer of WLCs</a:t>
            </a:r>
          </a:p>
          <a:p>
            <a:pPr lvl="1"/>
            <a:r>
              <a:rPr lang="en-US" sz="2400"/>
              <a:t>Shifted to PLA for multipack yogurt cups</a:t>
            </a:r>
          </a:p>
          <a:p>
            <a:r>
              <a:rPr lang="en-US"/>
              <a:t>Supports over 500 acres of more sustainable corn production</a:t>
            </a:r>
          </a:p>
          <a:p>
            <a:pPr lvl="1"/>
            <a:r>
              <a:rPr lang="en-US" sz="2400"/>
              <a:t>Equivalent to 200 million cups</a:t>
            </a:r>
          </a:p>
        </p:txBody>
      </p:sp>
      <p:pic>
        <p:nvPicPr>
          <p:cNvPr id="80901" name="Picture 6"/>
          <p:cNvPicPr>
            <a:picLocks noChangeAspect="1" noChangeArrowheads="1"/>
          </p:cNvPicPr>
          <p:nvPr/>
        </p:nvPicPr>
        <p:blipFill>
          <a:blip r:embed="rId4"/>
          <a:srcRect/>
          <a:stretch>
            <a:fillRect/>
          </a:stretch>
        </p:blipFill>
        <p:spPr bwMode="auto">
          <a:xfrm>
            <a:off x="5929313" y="3767138"/>
            <a:ext cx="2165350" cy="2166937"/>
          </a:xfrm>
          <a:prstGeom prst="rect">
            <a:avLst/>
          </a:prstGeom>
          <a:noFill/>
          <a:ln w="9525">
            <a:noFill/>
            <a:round/>
            <a:headEnd/>
            <a:tailEnd/>
          </a:ln>
        </p:spPr>
      </p:pic>
      <p:pic>
        <p:nvPicPr>
          <p:cNvPr id="80902" name="Picture 8" descr="4oz_FF_Strawberry_SC_4pk"/>
          <p:cNvPicPr>
            <a:picLocks noChangeAspect="1" noChangeArrowheads="1"/>
          </p:cNvPicPr>
          <p:nvPr/>
        </p:nvPicPr>
        <p:blipFill>
          <a:blip r:embed="rId5"/>
          <a:srcRect/>
          <a:stretch>
            <a:fillRect/>
          </a:stretch>
        </p:blipFill>
        <p:spPr bwMode="auto">
          <a:xfrm>
            <a:off x="228600" y="4267200"/>
            <a:ext cx="1830388" cy="1524000"/>
          </a:xfrm>
          <a:prstGeom prst="rect">
            <a:avLst/>
          </a:prstGeom>
          <a:noFill/>
          <a:ln w="9525">
            <a:noFill/>
            <a:miter lim="800000"/>
            <a:headEnd/>
            <a:tailEnd/>
          </a:ln>
        </p:spPr>
      </p:pic>
      <p:pic>
        <p:nvPicPr>
          <p:cNvPr id="80903" name="Picture 9" descr="4oz_B-Healthy_4pk"/>
          <p:cNvPicPr>
            <a:picLocks noChangeAspect="1" noChangeArrowheads="1"/>
          </p:cNvPicPr>
          <p:nvPr/>
        </p:nvPicPr>
        <p:blipFill>
          <a:blip r:embed="rId6"/>
          <a:srcRect/>
          <a:stretch>
            <a:fillRect/>
          </a:stretch>
        </p:blipFill>
        <p:spPr bwMode="auto">
          <a:xfrm>
            <a:off x="1447800" y="4800600"/>
            <a:ext cx="1976438" cy="1657350"/>
          </a:xfrm>
          <a:prstGeom prst="rect">
            <a:avLst/>
          </a:prstGeom>
          <a:noFill/>
          <a:ln w="9525">
            <a:noFill/>
            <a:miter lim="800000"/>
            <a:headEnd/>
            <a:tailEnd/>
          </a:ln>
        </p:spPr>
      </p:pic>
      <p:pic>
        <p:nvPicPr>
          <p:cNvPr id="80904" name="Picture 10" descr="4oz_YoToddler_4pk_StrawbBan"/>
          <p:cNvPicPr>
            <a:picLocks noChangeAspect="1" noChangeArrowheads="1"/>
          </p:cNvPicPr>
          <p:nvPr/>
        </p:nvPicPr>
        <p:blipFill>
          <a:blip r:embed="rId7"/>
          <a:srcRect/>
          <a:stretch>
            <a:fillRect/>
          </a:stretch>
        </p:blipFill>
        <p:spPr bwMode="auto">
          <a:xfrm>
            <a:off x="3048000" y="4114800"/>
            <a:ext cx="2371725" cy="1778000"/>
          </a:xfrm>
          <a:prstGeom prst="rect">
            <a:avLst/>
          </a:prstGeom>
          <a:noFill/>
          <a:ln w="9525">
            <a:noFill/>
            <a:miter lim="800000"/>
            <a:headEnd/>
            <a:tailEnd/>
          </a:ln>
        </p:spPr>
      </p:pic>
      <p:pic>
        <p:nvPicPr>
          <p:cNvPr id="80905" name="Picture 11" descr="4oz_3in1Meals_4pk_ASP"/>
          <p:cNvPicPr>
            <a:picLocks noChangeAspect="1" noChangeArrowheads="1"/>
          </p:cNvPicPr>
          <p:nvPr/>
        </p:nvPicPr>
        <p:blipFill>
          <a:blip r:embed="rId8"/>
          <a:srcRect/>
          <a:stretch>
            <a:fillRect/>
          </a:stretch>
        </p:blipFill>
        <p:spPr bwMode="auto">
          <a:xfrm>
            <a:off x="4038600" y="4876800"/>
            <a:ext cx="2447925" cy="1835150"/>
          </a:xfrm>
          <a:prstGeom prst="rect">
            <a:avLst/>
          </a:prstGeom>
          <a:noFill/>
          <a:ln w="9525">
            <a:noFill/>
            <a:miter lim="800000"/>
            <a:headEnd/>
            <a:tailEnd/>
          </a:ln>
        </p:spPr>
      </p:pic>
      <p:pic>
        <p:nvPicPr>
          <p:cNvPr id="80906" name="Picture 12" descr="YB_4pk_Plain"/>
          <p:cNvPicPr>
            <a:picLocks noChangeAspect="1" noChangeArrowheads="1"/>
          </p:cNvPicPr>
          <p:nvPr/>
        </p:nvPicPr>
        <p:blipFill>
          <a:blip r:embed="rId9"/>
          <a:srcRect/>
          <a:stretch>
            <a:fillRect/>
          </a:stretch>
        </p:blipFill>
        <p:spPr bwMode="auto">
          <a:xfrm>
            <a:off x="7172325" y="4286250"/>
            <a:ext cx="1971675" cy="1674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E:\joe the farmer.jpg"/>
          <p:cNvPicPr>
            <a:picLocks noChangeAspect="1" noChangeArrowheads="1"/>
          </p:cNvPicPr>
          <p:nvPr/>
        </p:nvPicPr>
        <p:blipFill>
          <a:blip r:embed="rId3"/>
          <a:srcRect/>
          <a:stretch>
            <a:fillRect/>
          </a:stretch>
        </p:blipFill>
        <p:spPr bwMode="auto">
          <a:xfrm>
            <a:off x="5715000" y="609600"/>
            <a:ext cx="2895600" cy="2171700"/>
          </a:xfrm>
          <a:prstGeom prst="rect">
            <a:avLst/>
          </a:prstGeom>
          <a:noFill/>
          <a:ln w="9525">
            <a:noFill/>
            <a:miter lim="800000"/>
            <a:headEnd/>
            <a:tailEnd/>
          </a:ln>
        </p:spPr>
      </p:pic>
      <p:pic>
        <p:nvPicPr>
          <p:cNvPr id="76803" name="Picture 4" descr="IATP logo long"/>
          <p:cNvPicPr>
            <a:picLocks noChangeAspect="1" noChangeArrowheads="1"/>
          </p:cNvPicPr>
          <p:nvPr/>
        </p:nvPicPr>
        <p:blipFill>
          <a:blip r:embed="rId4"/>
          <a:srcRect/>
          <a:stretch>
            <a:fillRect/>
          </a:stretch>
        </p:blipFill>
        <p:spPr bwMode="auto">
          <a:xfrm>
            <a:off x="381000" y="457200"/>
            <a:ext cx="4114800" cy="495300"/>
          </a:xfrm>
          <a:prstGeom prst="rect">
            <a:avLst/>
          </a:prstGeom>
          <a:noFill/>
          <a:ln w="9525">
            <a:noFill/>
            <a:miter lim="800000"/>
            <a:headEnd/>
            <a:tailEnd/>
          </a:ln>
        </p:spPr>
      </p:pic>
      <p:pic>
        <p:nvPicPr>
          <p:cNvPr id="76804" name="Picture 5" descr="ght logo_ght_final"/>
          <p:cNvPicPr>
            <a:picLocks noChangeAspect="1" noChangeArrowheads="1"/>
          </p:cNvPicPr>
          <p:nvPr/>
        </p:nvPicPr>
        <p:blipFill>
          <a:blip r:embed="rId5"/>
          <a:srcRect/>
          <a:stretch>
            <a:fillRect/>
          </a:stretch>
        </p:blipFill>
        <p:spPr bwMode="auto">
          <a:xfrm>
            <a:off x="6096000" y="4343400"/>
            <a:ext cx="2209800" cy="1541463"/>
          </a:xfrm>
          <a:prstGeom prst="rect">
            <a:avLst/>
          </a:prstGeom>
          <a:solidFill>
            <a:schemeClr val="bg1"/>
          </a:solidFill>
          <a:ln w="12700">
            <a:solidFill>
              <a:srgbClr val="000000"/>
            </a:solidFill>
            <a:miter lim="800000"/>
            <a:headEnd/>
            <a:tailEnd/>
          </a:ln>
        </p:spPr>
      </p:pic>
      <p:pic>
        <p:nvPicPr>
          <p:cNvPr id="76805" name="Picture 6" descr="WLC_Logo_Medallion_4C"/>
          <p:cNvPicPr>
            <a:picLocks noChangeAspect="1" noChangeArrowheads="1"/>
          </p:cNvPicPr>
          <p:nvPr/>
        </p:nvPicPr>
        <p:blipFill>
          <a:blip r:embed="rId6"/>
          <a:srcRect/>
          <a:stretch>
            <a:fillRect/>
          </a:stretch>
        </p:blipFill>
        <p:spPr bwMode="auto">
          <a:xfrm>
            <a:off x="228600" y="1497108"/>
            <a:ext cx="2297113" cy="2282825"/>
          </a:xfrm>
          <a:prstGeom prst="rect">
            <a:avLst/>
          </a:prstGeom>
          <a:noFill/>
          <a:ln w="9525">
            <a:noFill/>
            <a:miter lim="800000"/>
            <a:headEnd/>
            <a:tailEnd/>
          </a:ln>
        </p:spPr>
      </p:pic>
      <p:pic>
        <p:nvPicPr>
          <p:cNvPr id="76806" name="Picture 8" descr="stonyfield logo"/>
          <p:cNvPicPr>
            <a:picLocks noChangeAspect="1" noChangeArrowheads="1"/>
          </p:cNvPicPr>
          <p:nvPr/>
        </p:nvPicPr>
        <p:blipFill>
          <a:blip r:embed="rId7"/>
          <a:srcRect/>
          <a:stretch>
            <a:fillRect/>
          </a:stretch>
        </p:blipFill>
        <p:spPr bwMode="auto">
          <a:xfrm>
            <a:off x="228600" y="4926108"/>
            <a:ext cx="3217863" cy="1254125"/>
          </a:xfrm>
          <a:prstGeom prst="rect">
            <a:avLst/>
          </a:prstGeom>
          <a:noFill/>
          <a:ln w="9525">
            <a:noFill/>
            <a:miter lim="800000"/>
            <a:headEnd/>
            <a:tailEnd/>
          </a:ln>
        </p:spPr>
      </p:pic>
      <p:cxnSp>
        <p:nvCxnSpPr>
          <p:cNvPr id="76807" name="AutoShape 12"/>
          <p:cNvCxnSpPr>
            <a:cxnSpLocks noChangeShapeType="1"/>
          </p:cNvCxnSpPr>
          <p:nvPr/>
        </p:nvCxnSpPr>
        <p:spPr bwMode="auto">
          <a:xfrm flipH="1">
            <a:off x="3657600" y="5105400"/>
            <a:ext cx="1676400" cy="0"/>
          </a:xfrm>
          <a:prstGeom prst="straightConnector1">
            <a:avLst/>
          </a:prstGeom>
          <a:noFill/>
          <a:ln w="9525">
            <a:solidFill>
              <a:schemeClr val="tx1"/>
            </a:solidFill>
            <a:round/>
            <a:headEnd type="triangle" w="med" len="med"/>
            <a:tailEnd type="triangle" w="med" len="med"/>
          </a:ln>
        </p:spPr>
      </p:cxnSp>
      <p:sp>
        <p:nvSpPr>
          <p:cNvPr id="76808" name="Text Box 14"/>
          <p:cNvSpPr txBox="1">
            <a:spLocks noChangeArrowheads="1"/>
          </p:cNvSpPr>
          <p:nvPr/>
        </p:nvSpPr>
        <p:spPr bwMode="auto">
          <a:xfrm>
            <a:off x="5943600" y="152400"/>
            <a:ext cx="2263775"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Farmers</a:t>
            </a:r>
          </a:p>
        </p:txBody>
      </p:sp>
      <p:sp>
        <p:nvSpPr>
          <p:cNvPr id="76809" name="Text Box 15"/>
          <p:cNvSpPr txBox="1">
            <a:spLocks noChangeArrowheads="1"/>
          </p:cNvSpPr>
          <p:nvPr/>
        </p:nvSpPr>
        <p:spPr bwMode="auto">
          <a:xfrm>
            <a:off x="762000" y="4316508"/>
            <a:ext cx="1725613" cy="457200"/>
          </a:xfrm>
          <a:prstGeom prst="rect">
            <a:avLst/>
          </a:prstGeom>
          <a:noFill/>
          <a:ln w="9525">
            <a:noFill/>
            <a:miter lim="800000"/>
            <a:headEnd/>
            <a:tailEnd/>
          </a:ln>
        </p:spPr>
        <p:txBody>
          <a:bodyPr wrap="none">
            <a:prstTxWarp prst="textNoShape">
              <a:avLst/>
            </a:prstTxWarp>
            <a:spAutoFit/>
          </a:bodyPr>
          <a:lstStyle/>
          <a:p>
            <a:r>
              <a:rPr lang="en-US"/>
              <a:t>Companies</a:t>
            </a:r>
          </a:p>
        </p:txBody>
      </p:sp>
      <p:sp>
        <p:nvSpPr>
          <p:cNvPr id="76810" name="Text Box 16"/>
          <p:cNvSpPr txBox="1">
            <a:spLocks noChangeArrowheads="1"/>
          </p:cNvSpPr>
          <p:nvPr/>
        </p:nvSpPr>
        <p:spPr bwMode="auto">
          <a:xfrm>
            <a:off x="7543800" y="3124200"/>
            <a:ext cx="1295400" cy="915988"/>
          </a:xfrm>
          <a:prstGeom prst="rect">
            <a:avLst/>
          </a:prstGeom>
          <a:noFill/>
          <a:ln w="9525">
            <a:noFill/>
            <a:miter lim="800000"/>
            <a:headEnd/>
            <a:tailEnd/>
          </a:ln>
        </p:spPr>
        <p:txBody>
          <a:bodyPr>
            <a:prstTxWarp prst="textNoShape">
              <a:avLst/>
            </a:prstTxWarp>
            <a:spAutoFit/>
          </a:bodyPr>
          <a:lstStyle/>
          <a:p>
            <a:r>
              <a:rPr lang="en-US" sz="1800"/>
              <a:t>Contracts with farmers</a:t>
            </a:r>
            <a:endParaRPr lang="en-US" sz="1400"/>
          </a:p>
        </p:txBody>
      </p:sp>
      <p:cxnSp>
        <p:nvCxnSpPr>
          <p:cNvPr id="76811" name="AutoShape 17"/>
          <p:cNvCxnSpPr>
            <a:cxnSpLocks noChangeShapeType="1"/>
          </p:cNvCxnSpPr>
          <p:nvPr/>
        </p:nvCxnSpPr>
        <p:spPr bwMode="auto">
          <a:xfrm>
            <a:off x="3733800" y="1219200"/>
            <a:ext cx="1676400" cy="457200"/>
          </a:xfrm>
          <a:prstGeom prst="straightConnector1">
            <a:avLst/>
          </a:prstGeom>
          <a:noFill/>
          <a:ln w="9525">
            <a:solidFill>
              <a:schemeClr val="tx1"/>
            </a:solidFill>
            <a:round/>
            <a:headEnd/>
            <a:tailEnd type="triangle" w="med" len="med"/>
          </a:ln>
        </p:spPr>
      </p:cxnSp>
      <p:cxnSp>
        <p:nvCxnSpPr>
          <p:cNvPr id="76812" name="AutoShape 19"/>
          <p:cNvCxnSpPr>
            <a:cxnSpLocks noChangeShapeType="1"/>
          </p:cNvCxnSpPr>
          <p:nvPr/>
        </p:nvCxnSpPr>
        <p:spPr bwMode="auto">
          <a:xfrm flipV="1">
            <a:off x="7467600" y="3124200"/>
            <a:ext cx="0" cy="1143000"/>
          </a:xfrm>
          <a:prstGeom prst="straightConnector1">
            <a:avLst/>
          </a:prstGeom>
          <a:noFill/>
          <a:ln w="9525">
            <a:solidFill>
              <a:schemeClr val="tx1"/>
            </a:solidFill>
            <a:round/>
            <a:headEnd/>
            <a:tailEnd type="triangle" w="med" len="med"/>
          </a:ln>
        </p:spPr>
      </p:cxnSp>
      <p:sp>
        <p:nvSpPr>
          <p:cNvPr id="76813" name="Text Box 21"/>
          <p:cNvSpPr txBox="1">
            <a:spLocks noChangeArrowheads="1"/>
          </p:cNvSpPr>
          <p:nvPr/>
        </p:nvSpPr>
        <p:spPr bwMode="auto">
          <a:xfrm>
            <a:off x="3048000" y="1752600"/>
            <a:ext cx="2520950" cy="366713"/>
          </a:xfrm>
          <a:prstGeom prst="rect">
            <a:avLst/>
          </a:prstGeom>
          <a:noFill/>
          <a:ln w="9525">
            <a:noFill/>
            <a:miter lim="800000"/>
            <a:headEnd/>
            <a:tailEnd/>
          </a:ln>
        </p:spPr>
        <p:txBody>
          <a:bodyPr wrap="none">
            <a:prstTxWarp prst="textNoShape">
              <a:avLst/>
            </a:prstTxWarp>
            <a:spAutoFit/>
          </a:bodyPr>
          <a:lstStyle/>
          <a:p>
            <a:r>
              <a:rPr lang="en-US" sz="1800"/>
              <a:t>Certifies farm practices</a:t>
            </a:r>
            <a:endParaRPr lang="en-US"/>
          </a:p>
        </p:txBody>
      </p:sp>
      <p:sp>
        <p:nvSpPr>
          <p:cNvPr id="76814" name="Text Box 22"/>
          <p:cNvSpPr txBox="1">
            <a:spLocks noChangeArrowheads="1"/>
          </p:cNvSpPr>
          <p:nvPr/>
        </p:nvSpPr>
        <p:spPr bwMode="auto">
          <a:xfrm>
            <a:off x="3733800" y="5334000"/>
            <a:ext cx="2063750" cy="366713"/>
          </a:xfrm>
          <a:prstGeom prst="rect">
            <a:avLst/>
          </a:prstGeom>
          <a:noFill/>
          <a:ln w="9525">
            <a:noFill/>
            <a:miter lim="800000"/>
            <a:headEnd/>
            <a:tailEnd/>
          </a:ln>
        </p:spPr>
        <p:txBody>
          <a:bodyPr wrap="none">
            <a:prstTxWarp prst="textNoShape">
              <a:avLst/>
            </a:prstTxWarp>
            <a:spAutoFit/>
          </a:bodyPr>
          <a:lstStyle/>
          <a:p>
            <a:r>
              <a:rPr lang="en-US" sz="1800"/>
              <a:t>Contracts for WLC</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ChangeArrowheads="1"/>
          </p:cNvSpPr>
          <p:nvPr/>
        </p:nvSpPr>
        <p:spPr bwMode="auto">
          <a:xfrm>
            <a:off x="3505200" y="1143000"/>
            <a:ext cx="5486400" cy="42672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sz="2800"/>
              <a:t>A pound for pound answer for transition </a:t>
            </a:r>
          </a:p>
          <a:p>
            <a:pPr marL="342900" indent="-342900">
              <a:spcBef>
                <a:spcPct val="15000"/>
              </a:spcBef>
            </a:pPr>
            <a:endParaRPr lang="en-US" sz="1400"/>
          </a:p>
          <a:p>
            <a:pPr marL="342900" indent="-342900">
              <a:spcBef>
                <a:spcPct val="20000"/>
              </a:spcBef>
              <a:buFontTx/>
              <a:buChar char="•"/>
            </a:pPr>
            <a:r>
              <a:rPr lang="en-US" sz="2800"/>
              <a:t>Assisting businesses to transition to biobased materials and products</a:t>
            </a:r>
          </a:p>
          <a:p>
            <a:pPr marL="342900" indent="-342900">
              <a:spcBef>
                <a:spcPct val="20000"/>
              </a:spcBef>
            </a:pPr>
            <a:endParaRPr lang="en-US" sz="1400"/>
          </a:p>
          <a:p>
            <a:pPr marL="342900" indent="-342900">
              <a:spcBef>
                <a:spcPct val="20000"/>
              </a:spcBef>
              <a:buFontTx/>
              <a:buChar char="•"/>
            </a:pPr>
            <a:r>
              <a:rPr lang="en-US" sz="2800"/>
              <a:t>Enable bioplastic customers to support more sustainable crop production</a:t>
            </a:r>
          </a:p>
          <a:p>
            <a:pPr marL="342900" indent="-342900">
              <a:spcBef>
                <a:spcPct val="20000"/>
              </a:spcBef>
              <a:buFontTx/>
              <a:buChar char="•"/>
            </a:pPr>
            <a:r>
              <a:rPr lang="en-US" sz="2800"/>
              <a:t>A pathway to more sustainable biobased production 	</a:t>
            </a:r>
          </a:p>
        </p:txBody>
      </p:sp>
      <p:sp>
        <p:nvSpPr>
          <p:cNvPr id="82947" name="Rectangle 4"/>
          <p:cNvSpPr>
            <a:spLocks noChangeArrowheads="1"/>
          </p:cNvSpPr>
          <p:nvPr/>
        </p:nvSpPr>
        <p:spPr bwMode="auto">
          <a:xfrm>
            <a:off x="685800" y="152400"/>
            <a:ext cx="7924800" cy="914400"/>
          </a:xfrm>
          <a:prstGeom prst="rect">
            <a:avLst/>
          </a:prstGeom>
          <a:solidFill>
            <a:srgbClr val="155C46"/>
          </a:solidFill>
          <a:ln w="9525">
            <a:noFill/>
            <a:miter lim="800000"/>
            <a:headEnd/>
            <a:tailEnd/>
          </a:ln>
        </p:spPr>
        <p:txBody>
          <a:bodyPr anchor="ctr">
            <a:prstTxWarp prst="textNoShape">
              <a:avLst/>
            </a:prstTxWarp>
          </a:bodyPr>
          <a:lstStyle/>
          <a:p>
            <a:r>
              <a:rPr lang="en-US" sz="4800" dirty="0">
                <a:solidFill>
                  <a:srgbClr val="FFFFFF"/>
                </a:solidFill>
              </a:rPr>
              <a:t>WLC available to companies</a:t>
            </a:r>
          </a:p>
        </p:txBody>
      </p:sp>
      <p:pic>
        <p:nvPicPr>
          <p:cNvPr id="82948" name="Picture 2" descr="E:\joe the farmer.jpg"/>
          <p:cNvPicPr>
            <a:picLocks noChangeAspect="1" noChangeArrowheads="1"/>
          </p:cNvPicPr>
          <p:nvPr/>
        </p:nvPicPr>
        <p:blipFill>
          <a:blip r:embed="rId3"/>
          <a:srcRect/>
          <a:stretch>
            <a:fillRect/>
          </a:stretch>
        </p:blipFill>
        <p:spPr bwMode="auto">
          <a:xfrm>
            <a:off x="304800" y="1295400"/>
            <a:ext cx="2895600" cy="2171700"/>
          </a:xfrm>
          <a:prstGeom prst="rect">
            <a:avLst/>
          </a:prstGeom>
          <a:noFill/>
          <a:ln w="9525">
            <a:noFill/>
            <a:miter lim="800000"/>
            <a:headEnd/>
            <a:tailEnd/>
          </a:ln>
        </p:spPr>
      </p:pic>
      <p:sp>
        <p:nvSpPr>
          <p:cNvPr id="82949" name="TextBox 5"/>
          <p:cNvSpPr txBox="1">
            <a:spLocks noChangeArrowheads="1"/>
          </p:cNvSpPr>
          <p:nvPr/>
        </p:nvSpPr>
        <p:spPr bwMode="auto">
          <a:xfrm>
            <a:off x="304800" y="3581400"/>
            <a:ext cx="3352800" cy="366713"/>
          </a:xfrm>
          <a:prstGeom prst="rect">
            <a:avLst/>
          </a:prstGeom>
          <a:noFill/>
          <a:ln w="9525">
            <a:noFill/>
            <a:miter lim="800000"/>
            <a:headEnd/>
            <a:tailEnd/>
          </a:ln>
        </p:spPr>
        <p:txBody>
          <a:bodyPr>
            <a:prstTxWarp prst="textNoShape">
              <a:avLst/>
            </a:prstTxWarp>
            <a:spAutoFit/>
          </a:bodyPr>
          <a:lstStyle/>
          <a:p>
            <a:pPr algn="ctr"/>
            <a:r>
              <a:rPr lang="en-US" sz="1800">
                <a:latin typeface="Georgia" charset="0"/>
              </a:rPr>
              <a:t>Joe , WLC Farmer</a:t>
            </a:r>
          </a:p>
        </p:txBody>
      </p:sp>
      <p:pic>
        <p:nvPicPr>
          <p:cNvPr id="82950" name="Picture 10" descr="ght logo_ght_final"/>
          <p:cNvPicPr>
            <a:picLocks noChangeAspect="1" noChangeArrowheads="1"/>
          </p:cNvPicPr>
          <p:nvPr/>
        </p:nvPicPr>
        <p:blipFill>
          <a:blip r:embed="rId4"/>
          <a:srcRect/>
          <a:stretch>
            <a:fillRect/>
          </a:stretch>
        </p:blipFill>
        <p:spPr bwMode="auto">
          <a:xfrm>
            <a:off x="381000" y="4587875"/>
            <a:ext cx="2209800" cy="1541463"/>
          </a:xfrm>
          <a:prstGeom prst="rect">
            <a:avLst/>
          </a:prstGeom>
          <a:solidFill>
            <a:schemeClr val="bg1"/>
          </a:solidFill>
          <a:ln w="9525">
            <a:noFill/>
            <a:miter lim="800000"/>
            <a:headEnd/>
            <a:tailEnd/>
          </a:ln>
        </p:spPr>
      </p:pic>
      <p:sp>
        <p:nvSpPr>
          <p:cNvPr id="82951" name="TextBox 5"/>
          <p:cNvSpPr txBox="1">
            <a:spLocks noChangeArrowheads="1"/>
          </p:cNvSpPr>
          <p:nvPr/>
        </p:nvSpPr>
        <p:spPr bwMode="auto">
          <a:xfrm>
            <a:off x="304800" y="6172200"/>
            <a:ext cx="8382000" cy="457200"/>
          </a:xfrm>
          <a:prstGeom prst="rect">
            <a:avLst/>
          </a:prstGeom>
          <a:noFill/>
          <a:ln w="9525">
            <a:noFill/>
            <a:miter lim="800000"/>
            <a:headEnd/>
            <a:tailEnd/>
          </a:ln>
        </p:spPr>
        <p:txBody>
          <a:bodyPr>
            <a:prstTxWarp prst="textNoShape">
              <a:avLst/>
            </a:prstTxWarp>
            <a:spAutoFit/>
          </a:bodyPr>
          <a:lstStyle/>
          <a:p>
            <a:pPr algn="ctr"/>
            <a:endParaRPr lang="en-US">
              <a:latin typeface="Georgia"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normAutofit fontScale="90000"/>
          </a:bodyPr>
          <a:lstStyle/>
          <a:p>
            <a:pPr eaLnBrk="1" hangingPunct="1"/>
            <a:r>
              <a:rPr lang="en-US" dirty="0">
                <a:ea typeface="Arial" charset="0"/>
                <a:cs typeface="Arial" charset="0"/>
              </a:rPr>
              <a:t>Development of</a:t>
            </a:r>
            <a:r>
              <a:rPr lang="en-US" dirty="0" smtClean="0">
                <a:ea typeface="Arial" charset="0"/>
                <a:cs typeface="Arial" charset="0"/>
              </a:rPr>
              <a:t> Environmentally Preferable Purchasing Specifications</a:t>
            </a:r>
            <a:endParaRPr lang="en-US" dirty="0">
              <a:ea typeface="Arial" charset="0"/>
              <a:cs typeface="Arial" charset="0"/>
            </a:endParaRPr>
          </a:p>
        </p:txBody>
      </p:sp>
      <p:pic>
        <p:nvPicPr>
          <p:cNvPr id="104452" name="Picture 1029" descr="PS_Trash"/>
          <p:cNvPicPr>
            <a:picLocks noGrp="1" noChangeAspect="1" noChangeArrowheads="1"/>
          </p:cNvPicPr>
          <p:nvPr>
            <p:ph idx="1"/>
          </p:nvPr>
        </p:nvPicPr>
        <p:blipFill>
          <a:blip r:embed="rId3"/>
          <a:srcRect/>
          <a:stretch>
            <a:fillRect/>
          </a:stretch>
        </p:blipFill>
        <p:spPr>
          <a:xfrm>
            <a:off x="878346" y="1654175"/>
            <a:ext cx="3533317" cy="2173039"/>
          </a:xfrm>
        </p:spPr>
      </p:pic>
      <p:pic>
        <p:nvPicPr>
          <p:cNvPr id="104451" name="Picture 5"/>
          <p:cNvPicPr>
            <a:picLocks noChangeAspect="1"/>
          </p:cNvPicPr>
          <p:nvPr/>
        </p:nvPicPr>
        <p:blipFill>
          <a:blip r:embed="rId4"/>
          <a:srcRect/>
          <a:stretch>
            <a:fillRect/>
          </a:stretch>
        </p:blipFill>
        <p:spPr bwMode="auto">
          <a:xfrm>
            <a:off x="5062538" y="1562100"/>
            <a:ext cx="3486150" cy="4610100"/>
          </a:xfrm>
          <a:prstGeom prst="rect">
            <a:avLst/>
          </a:prstGeom>
          <a:noFill/>
          <a:ln w="9525">
            <a:noFill/>
            <a:miter lim="800000"/>
            <a:headEnd/>
            <a:tailEnd/>
          </a:ln>
        </p:spPr>
      </p:pic>
      <p:pic>
        <p:nvPicPr>
          <p:cNvPr id="104453" name="Picture 5" descr="USCapitolFoodserviceware.jpg"/>
          <p:cNvPicPr>
            <a:picLocks noChangeAspect="1"/>
          </p:cNvPicPr>
          <p:nvPr/>
        </p:nvPicPr>
        <p:blipFill>
          <a:blip r:embed="rId5"/>
          <a:srcRect/>
          <a:stretch>
            <a:fillRect/>
          </a:stretch>
        </p:blipFill>
        <p:spPr bwMode="auto">
          <a:xfrm>
            <a:off x="1587500" y="3883278"/>
            <a:ext cx="2797175" cy="2097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1" descr="http://t0.gstatic.com/images?q=tbn:ANd9GcQUERonK8BWi2FIntPrZr6O3lbY10u417mLsTdWVe5vk89c1Xk&amp;t=1&amp;usg=__PMQQL-38QZPYK64ueoLZts4xtBQ="/>
          <p:cNvPicPr>
            <a:picLocks noChangeAspect="1" noChangeArrowheads="1"/>
          </p:cNvPicPr>
          <p:nvPr/>
        </p:nvPicPr>
        <p:blipFill>
          <a:blip r:embed="rId3">
            <a:lum bright="4000" contrast="30000"/>
          </a:blip>
          <a:srcRect/>
          <a:stretch>
            <a:fillRect/>
          </a:stretch>
        </p:blipFill>
        <p:spPr bwMode="auto">
          <a:xfrm rot="913275">
            <a:off x="5980113" y="2635250"/>
            <a:ext cx="2217737" cy="2463800"/>
          </a:xfrm>
          <a:prstGeom prst="rect">
            <a:avLst/>
          </a:prstGeom>
          <a:noFill/>
          <a:ln w="9525">
            <a:noFill/>
            <a:miter lim="800000"/>
            <a:headEnd/>
            <a:tailEnd/>
          </a:ln>
        </p:spPr>
      </p:pic>
      <p:sp>
        <p:nvSpPr>
          <p:cNvPr id="17" name="7-Point Star 16"/>
          <p:cNvSpPr/>
          <p:nvPr/>
        </p:nvSpPr>
        <p:spPr>
          <a:xfrm rot="516162">
            <a:off x="5398213" y="1843647"/>
            <a:ext cx="3534229" cy="3712115"/>
          </a:xfrm>
          <a:prstGeom prst="star7">
            <a:avLst/>
          </a:prstGeom>
          <a:noFill/>
          <a:ln w="19050">
            <a:solidFill>
              <a:srgbClr val="59780E"/>
            </a:solidFill>
            <a:prstDash val="solid"/>
          </a:ln>
          <a:effectLst>
            <a:glow rad="63500">
              <a:schemeClr val="accent3">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800">
              <a:solidFill>
                <a:srgbClr val="FFFFFF"/>
              </a:solidFill>
            </a:endParaRPr>
          </a:p>
        </p:txBody>
      </p:sp>
      <p:sp>
        <p:nvSpPr>
          <p:cNvPr id="106502" name="Title 1"/>
          <p:cNvSpPr>
            <a:spLocks noGrp="1"/>
          </p:cNvSpPr>
          <p:nvPr>
            <p:ph type="title"/>
          </p:nvPr>
        </p:nvSpPr>
        <p:spPr/>
        <p:txBody>
          <a:bodyPr/>
          <a:lstStyle/>
          <a:p>
            <a:pPr eaLnBrk="1" hangingPunct="1"/>
            <a:r>
              <a:rPr lang="en-US">
                <a:ea typeface="Arial" charset="0"/>
                <a:cs typeface="Arial" charset="0"/>
              </a:rPr>
              <a:t>Recognition Levels</a:t>
            </a:r>
          </a:p>
        </p:txBody>
      </p:sp>
      <p:sp>
        <p:nvSpPr>
          <p:cNvPr id="106503" name="Content Placeholder 2"/>
          <p:cNvSpPr>
            <a:spLocks noGrp="1"/>
          </p:cNvSpPr>
          <p:nvPr>
            <p:ph idx="1"/>
          </p:nvPr>
        </p:nvSpPr>
        <p:spPr/>
        <p:txBody>
          <a:bodyPr/>
          <a:lstStyle/>
          <a:p>
            <a:pPr eaLnBrk="1" hangingPunct="1"/>
            <a:r>
              <a:rPr lang="en-US" dirty="0">
                <a:latin typeface="Times New Roman" charset="0"/>
                <a:ea typeface="Times New Roman" charset="0"/>
                <a:cs typeface="Times New Roman" charset="0"/>
              </a:rPr>
              <a:t>Bronze</a:t>
            </a:r>
          </a:p>
          <a:p>
            <a:pPr lvl="1" eaLnBrk="1" hangingPunct="1">
              <a:buFont typeface="Arial" charset="0"/>
              <a:buChar char="→"/>
            </a:pPr>
            <a:r>
              <a:rPr lang="en-US" dirty="0">
                <a:latin typeface="Times New Roman" charset="0"/>
                <a:ea typeface="Times New Roman" charset="0"/>
                <a:cs typeface="Times New Roman" charset="0"/>
              </a:rPr>
              <a:t> Baseline</a:t>
            </a:r>
            <a:r>
              <a:rPr lang="en-US" dirty="0" smtClean="0">
                <a:latin typeface="Times New Roman" charset="0"/>
                <a:ea typeface="Times New Roman" charset="0"/>
                <a:cs typeface="Times New Roman" charset="0"/>
              </a:rPr>
              <a:t> criteria</a:t>
            </a:r>
            <a:endParaRPr lang="en-US" dirty="0">
              <a:latin typeface="Times New Roman" charset="0"/>
              <a:ea typeface="Times New Roman" charset="0"/>
              <a:cs typeface="Times New Roman" charset="0"/>
            </a:endParaRPr>
          </a:p>
          <a:p>
            <a:pPr lvl="1" eaLnBrk="1" hangingPunct="1">
              <a:buFont typeface="Arial" charset="0"/>
              <a:buChar char="→"/>
            </a:pPr>
            <a:r>
              <a:rPr lang="en-US" dirty="0">
                <a:latin typeface="Times New Roman" charset="0"/>
                <a:ea typeface="Times New Roman" charset="0"/>
                <a:cs typeface="Times New Roman" charset="0"/>
              </a:rPr>
              <a:t> Easily</a:t>
            </a:r>
            <a:r>
              <a:rPr lang="en-US" dirty="0" smtClean="0">
                <a:latin typeface="Times New Roman" charset="0"/>
                <a:ea typeface="Times New Roman" charset="0"/>
                <a:cs typeface="Times New Roman" charset="0"/>
              </a:rPr>
              <a:t> </a:t>
            </a:r>
            <a:r>
              <a:rPr lang="en-US" dirty="0">
                <a:latin typeface="Times New Roman" charset="0"/>
                <a:ea typeface="Times New Roman" charset="0"/>
                <a:cs typeface="Times New Roman" charset="0"/>
              </a:rPr>
              <a:t>v</a:t>
            </a:r>
            <a:r>
              <a:rPr lang="en-US" dirty="0" smtClean="0">
                <a:latin typeface="Times New Roman" charset="0"/>
                <a:ea typeface="Times New Roman" charset="0"/>
                <a:cs typeface="Times New Roman" charset="0"/>
              </a:rPr>
              <a:t>erifiable criteria</a:t>
            </a:r>
            <a:endParaRPr lang="en-US" dirty="0">
              <a:latin typeface="Times New Roman" charset="0"/>
              <a:ea typeface="Times New Roman" charset="0"/>
              <a:cs typeface="Times New Roman" charset="0"/>
            </a:endParaRPr>
          </a:p>
          <a:p>
            <a:pPr eaLnBrk="1" hangingPunct="1"/>
            <a:r>
              <a:rPr lang="en-US" dirty="0">
                <a:latin typeface="Times New Roman" charset="0"/>
                <a:ea typeface="Times New Roman" charset="0"/>
                <a:cs typeface="Times New Roman" charset="0"/>
              </a:rPr>
              <a:t>Silver</a:t>
            </a:r>
          </a:p>
          <a:p>
            <a:pPr eaLnBrk="1" hangingPunct="1"/>
            <a:r>
              <a:rPr lang="en-US" dirty="0">
                <a:latin typeface="Times New Roman" charset="0"/>
                <a:ea typeface="Times New Roman" charset="0"/>
                <a:cs typeface="Times New Roman" charset="0"/>
              </a:rPr>
              <a:t>Gold</a:t>
            </a:r>
          </a:p>
          <a:p>
            <a:pPr lvl="1" eaLnBrk="1" hangingPunct="1">
              <a:buFont typeface="Arial" charset="0"/>
              <a:buChar char="→"/>
            </a:pPr>
            <a:r>
              <a:rPr lang="en-US" dirty="0">
                <a:latin typeface="Times New Roman" charset="0"/>
                <a:ea typeface="Times New Roman" charset="0"/>
                <a:cs typeface="Times New Roman" charset="0"/>
              </a:rPr>
              <a:t> Highest</a:t>
            </a:r>
            <a:r>
              <a:rPr lang="en-US" dirty="0" smtClean="0">
                <a:latin typeface="Times New Roman" charset="0"/>
                <a:ea typeface="Times New Roman" charset="0"/>
                <a:cs typeface="Times New Roman" charset="0"/>
              </a:rPr>
              <a:t> level</a:t>
            </a:r>
            <a:endParaRPr lang="en-US" dirty="0">
              <a:latin typeface="Times New Roman" charset="0"/>
              <a:ea typeface="Times New Roman" charset="0"/>
              <a:cs typeface="Times New Roman" charset="0"/>
            </a:endParaRPr>
          </a:p>
          <a:p>
            <a:pPr lvl="1" eaLnBrk="1" hangingPunct="1">
              <a:buFont typeface="Arial" charset="0"/>
              <a:buChar char="→"/>
            </a:pPr>
            <a:r>
              <a:rPr lang="en-US" dirty="0">
                <a:latin typeface="Times New Roman" charset="0"/>
                <a:ea typeface="Times New Roman" charset="0"/>
                <a:cs typeface="Times New Roman" charset="0"/>
              </a:rPr>
              <a:t> More challenges to </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 verify criteria</a:t>
            </a:r>
            <a:endParaRPr lang="en-US" dirty="0">
              <a:latin typeface="Times New Roman" charset="0"/>
              <a:ea typeface="Times New Roman" charset="0"/>
              <a:cs typeface="Times New Roman" charset="0"/>
            </a:endParaRPr>
          </a:p>
          <a:p>
            <a:pPr eaLnBrk="1" hangingPunct="1"/>
            <a:endParaRPr lang="en-US" dirty="0"/>
          </a:p>
          <a:p>
            <a:pPr eaLnBrk="1" hangingPunct="1"/>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descr="Large confetti"/>
          <p:cNvSpPr>
            <a:spLocks noGrp="1" noChangeArrowheads="1"/>
          </p:cNvSpPr>
          <p:nvPr>
            <p:ph type="title"/>
          </p:nvPr>
        </p:nvSpPr>
        <p:spPr/>
        <p:txBody>
          <a:bodyPr/>
          <a:lstStyle/>
          <a:p>
            <a:pPr eaLnBrk="1" hangingPunct="1"/>
            <a:r>
              <a:rPr lang="en-US"/>
              <a:t>Plastics Recycling:  Failure?</a:t>
            </a:r>
          </a:p>
        </p:txBody>
      </p:sp>
      <p:graphicFrame>
        <p:nvGraphicFramePr>
          <p:cNvPr id="44034" name="Object 2"/>
          <p:cNvGraphicFramePr>
            <a:graphicFrameLocks noChangeAspect="1"/>
          </p:cNvGraphicFramePr>
          <p:nvPr/>
        </p:nvGraphicFramePr>
        <p:xfrm>
          <a:off x="990600" y="1371600"/>
          <a:ext cx="7223125" cy="4597400"/>
        </p:xfrm>
        <a:graphic>
          <a:graphicData uri="http://schemas.openxmlformats.org/presentationml/2006/ole">
            <p:oleObj spid="_x0000_s22530" name="Worksheet" r:id="rId4" imgW="11494008" imgH="7315200" progId="Excel.Sheet.8">
              <p:embed/>
            </p:oleObj>
          </a:graphicData>
        </a:graphic>
      </p:graphicFrame>
      <p:sp>
        <p:nvSpPr>
          <p:cNvPr id="44036" name="Text Box 4"/>
          <p:cNvSpPr txBox="1">
            <a:spLocks noChangeArrowheads="1"/>
          </p:cNvSpPr>
          <p:nvPr/>
        </p:nvSpPr>
        <p:spPr bwMode="auto">
          <a:xfrm>
            <a:off x="228600" y="3352800"/>
            <a:ext cx="1143000" cy="517525"/>
          </a:xfrm>
          <a:prstGeom prst="rect">
            <a:avLst/>
          </a:prstGeom>
          <a:noFill/>
          <a:ln w="9525">
            <a:noFill/>
            <a:miter lim="800000"/>
            <a:headEnd/>
            <a:tailEnd/>
          </a:ln>
        </p:spPr>
        <p:txBody>
          <a:bodyPr>
            <a:prstTxWarp prst="textNoShape">
              <a:avLst/>
            </a:prstTxWarp>
            <a:spAutoFit/>
          </a:bodyPr>
          <a:lstStyle/>
          <a:p>
            <a:pPr>
              <a:spcBef>
                <a:spcPct val="50000"/>
              </a:spcBef>
            </a:pPr>
            <a:r>
              <a:rPr lang="en-US" sz="1400"/>
              <a:t>Thousands of tons</a:t>
            </a:r>
            <a:endParaRPr lang="en-US"/>
          </a:p>
        </p:txBody>
      </p:sp>
      <p:sp>
        <p:nvSpPr>
          <p:cNvPr id="44037" name="Text Box 5"/>
          <p:cNvSpPr txBox="1">
            <a:spLocks noChangeArrowheads="1"/>
          </p:cNvSpPr>
          <p:nvPr/>
        </p:nvSpPr>
        <p:spPr bwMode="auto">
          <a:xfrm>
            <a:off x="1447800" y="5943600"/>
            <a:ext cx="5715000" cy="261938"/>
          </a:xfrm>
          <a:prstGeom prst="rect">
            <a:avLst/>
          </a:prstGeom>
          <a:noFill/>
          <a:ln w="9525">
            <a:noFill/>
            <a:miter lim="800000"/>
            <a:headEnd/>
            <a:tailEnd/>
          </a:ln>
        </p:spPr>
        <p:txBody>
          <a:bodyPr>
            <a:prstTxWarp prst="textNoShape">
              <a:avLst/>
            </a:prstTxWarp>
            <a:spAutoFit/>
          </a:bodyPr>
          <a:lstStyle/>
          <a:p>
            <a:pPr>
              <a:spcBef>
                <a:spcPct val="50000"/>
              </a:spcBef>
            </a:pPr>
            <a:r>
              <a:rPr lang="en-US" sz="1100"/>
              <a:t>Source:  US EPA, 2007 data (http://www.epa.gov/epaoswer/non-hw/muncpl/msw99.htm)</a:t>
            </a:r>
            <a:endParaRPr lang="en-US" sz="18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solidFill>
            <a:srgbClr val="206E59"/>
          </a:solidFill>
        </p:spPr>
        <p:txBody>
          <a:bodyPr/>
          <a:lstStyle/>
          <a:p>
            <a:pPr eaLnBrk="1" hangingPunct="1"/>
            <a:r>
              <a:rPr lang="en-US">
                <a:solidFill>
                  <a:schemeClr val="bg1"/>
                </a:solidFill>
              </a:rPr>
              <a:t>Criteria: Biomass Production</a:t>
            </a:r>
          </a:p>
        </p:txBody>
      </p:sp>
      <p:graphicFrame>
        <p:nvGraphicFramePr>
          <p:cNvPr id="7" name="Content Placeholder 6"/>
          <p:cNvGraphicFramePr>
            <a:graphicFrameLocks noGrp="1"/>
          </p:cNvGraphicFramePr>
          <p:nvPr>
            <p:ph idx="1"/>
          </p:nvPr>
        </p:nvGraphicFramePr>
        <p:xfrm>
          <a:off x="457200" y="1600200"/>
          <a:ext cx="8229600" cy="3778917"/>
        </p:xfrm>
        <a:graphic>
          <a:graphicData uri="http://schemas.openxmlformats.org/drawingml/2006/table">
            <a:tbl>
              <a:tblPr/>
              <a:tblGrid>
                <a:gridCol w="5788025"/>
                <a:gridCol w="2441575"/>
              </a:tblGrid>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Calibri" charset="0"/>
                          <a:ea typeface="ＭＳ Ｐゴシック" charset="-128"/>
                          <a:cs typeface="ＭＳ Ｐゴシック" charset="-128"/>
                        </a:rPr>
                        <a:t>Criteria</a:t>
                      </a:r>
                      <a:endParaRPr kumimoji="0" lang="en-US" sz="2400" b="1" i="0" u="none" strike="noStrike" cap="none" normalizeH="0" baseline="0">
                        <a:ln>
                          <a:noFill/>
                        </a:ln>
                        <a:solidFill>
                          <a:srgbClr val="262626"/>
                        </a:solidFill>
                        <a:effectLst/>
                        <a:latin typeface="Calibri" charset="0"/>
                        <a:ea typeface="ＭＳ Ｐゴシック" charset="-128"/>
                        <a:cs typeface="ＭＳ Ｐゴシック" charset="-128"/>
                      </a:endParaRPr>
                    </a:p>
                  </a:txBody>
                  <a:tcPr marT="45724" marB="45724"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54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Calibri" charset="0"/>
                          <a:ea typeface="ＭＳ Ｐゴシック" charset="-128"/>
                          <a:cs typeface="ＭＳ Ｐゴシック" charset="-128"/>
                        </a:rPr>
                        <a:t>Recognition Level</a:t>
                      </a:r>
                      <a:endParaRPr kumimoji="0" lang="en-US" sz="2400" b="1" i="0" u="none" strike="noStrike" cap="none" normalizeH="0" baseline="0">
                        <a:ln>
                          <a:noFill/>
                        </a:ln>
                        <a:solidFill>
                          <a:srgbClr val="262626"/>
                        </a:solidFill>
                        <a:effectLst/>
                        <a:latin typeface="Calibri" charset="0"/>
                        <a:ea typeface="ＭＳ Ｐゴシック" charset="-128"/>
                        <a:cs typeface="ＭＳ Ｐゴシック" charset="-128"/>
                      </a:endParaRPr>
                    </a:p>
                  </a:txBody>
                  <a:tcPr marT="45724" marB="45724"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5400" cap="flat" cmpd="sng" algn="ctr">
                      <a:solidFill>
                        <a:srgbClr val="9BBB59"/>
                      </a:solidFill>
                      <a:prstDash val="solid"/>
                      <a:round/>
                      <a:headEnd type="none" w="med" len="med"/>
                      <a:tailEnd type="none" w="med" len="med"/>
                    </a:lnB>
                    <a:lnTlToBr>
                      <a:noFill/>
                    </a:lnTlToBr>
                    <a:lnBlToTr>
                      <a:noFill/>
                    </a:lnBlToTr>
                    <a:noFill/>
                  </a:tcPr>
                </a:tc>
              </a:tr>
              <a:tr h="822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Biobased (organic) carbon content</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Product must be &gt;90% </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Product must be &gt;95%</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Product must be &gt;99%</a:t>
                      </a:r>
                    </a:p>
                  </a:txBody>
                  <a:tcPr marT="45724" marB="45724"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54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Bronze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Silver</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Gold</a:t>
                      </a:r>
                    </a:p>
                  </a:txBody>
                  <a:tcPr marT="45724" marB="45724"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54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r>
              <a:tr h="1066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Genetically Modified Plants</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No plastics may be made directly in plants</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GM crops allowed in field with offsets</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No GM biomass allowed in field</a:t>
                      </a:r>
                    </a:p>
                  </a:txBody>
                  <a:tcPr marT="45724" marB="45724"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Bronze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Bronze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Silver</a:t>
                      </a:r>
                    </a:p>
                  </a:txBody>
                  <a:tcPr marT="45724" marB="45724"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822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Sustainably grown biomass</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Forest and brushland-derived biomass</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Agricultural crop biomass</a:t>
                      </a:r>
                    </a:p>
                  </a:txBody>
                  <a:tcPr marT="45724" marB="45724"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Bronze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Gold</a:t>
                      </a:r>
                    </a:p>
                  </a:txBody>
                  <a:tcPr marT="45724" marB="45724"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r>
              <a:tr h="3651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Protection of biomass production workers </a:t>
                      </a:r>
                    </a:p>
                  </a:txBody>
                  <a:tcPr marT="45724" marB="45724"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Gold</a:t>
                      </a:r>
                    </a:p>
                  </a:txBody>
                  <a:tcPr marT="45724" marB="45724"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bl>
          </a:graphicData>
        </a:graphic>
      </p:graphicFrame>
      <p:grpSp>
        <p:nvGrpSpPr>
          <p:cNvPr id="2" name="Group 15"/>
          <p:cNvGrpSpPr>
            <a:grpSpLocks/>
          </p:cNvGrpSpPr>
          <p:nvPr/>
        </p:nvGrpSpPr>
        <p:grpSpPr bwMode="auto">
          <a:xfrm>
            <a:off x="0" y="6242050"/>
            <a:ext cx="9144000" cy="615950"/>
            <a:chOff x="0" y="6242050"/>
            <a:chExt cx="9144000" cy="615950"/>
          </a:xfrm>
        </p:grpSpPr>
        <p:sp>
          <p:nvSpPr>
            <p:cNvPr id="17" name="Rectangle 16"/>
            <p:cNvSpPr/>
            <p:nvPr/>
          </p:nvSpPr>
          <p:spPr bwMode="auto">
            <a:xfrm>
              <a:off x="0" y="6242050"/>
              <a:ext cx="9144000" cy="615950"/>
            </a:xfrm>
            <a:prstGeom prst="rect">
              <a:avLst/>
            </a:prstGeom>
            <a:gradFill flip="none" rotWithShape="1">
              <a:gsLst>
                <a:gs pos="4000">
                  <a:srgbClr val="0B402C"/>
                </a:gs>
                <a:gs pos="81000">
                  <a:srgbClr val="FFFFFF"/>
                </a:gs>
                <a:gs pos="43000">
                  <a:srgbClr val="59780E"/>
                </a:gs>
                <a:gs pos="70000">
                  <a:srgbClr val="FACA44"/>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8" name="Picture 4" descr="SBC_logo_PPT_color.jpg"/>
            <p:cNvPicPr>
              <a:picLocks noChangeAspect="1"/>
            </p:cNvPicPr>
            <p:nvPr/>
          </p:nvPicPr>
          <p:blipFill>
            <a:blip r:embed="rId2" cstate="screen">
              <a:alphaModFix amt="95000"/>
              <a:extLst>
                <a:ext uri="{28A0092B-C50C-407E-A947-70E740481C1C}"/>
              </a:extLst>
            </a:blip>
            <a:srcRect/>
            <a:stretch>
              <a:fillRect/>
            </a:stretch>
          </p:blipFill>
          <p:spPr bwMode="auto">
            <a:xfrm>
              <a:off x="1" y="6242050"/>
              <a:ext cx="1973096" cy="615950"/>
            </a:xfrm>
            <a:prstGeom prst="rect">
              <a:avLst/>
            </a:prstGeom>
            <a:ln w="9525">
              <a:noFill/>
              <a:miter lim="800000"/>
              <a:headEnd/>
              <a:tailEnd/>
            </a:ln>
            <a:effectLst>
              <a:softEdge rad="63500"/>
            </a:effectLst>
          </p:spPr>
        </p:pic>
      </p:grpSp>
      <p:grpSp>
        <p:nvGrpSpPr>
          <p:cNvPr id="3" name="Group 23"/>
          <p:cNvGrpSpPr>
            <a:grpSpLocks/>
          </p:cNvGrpSpPr>
          <p:nvPr/>
        </p:nvGrpSpPr>
        <p:grpSpPr bwMode="auto">
          <a:xfrm>
            <a:off x="0" y="6242050"/>
            <a:ext cx="9144000" cy="615950"/>
            <a:chOff x="0" y="6242050"/>
            <a:chExt cx="9144001" cy="615950"/>
          </a:xfrm>
        </p:grpSpPr>
        <p:grpSp>
          <p:nvGrpSpPr>
            <p:cNvPr id="4" name="Group 17"/>
            <p:cNvGrpSpPr>
              <a:grpSpLocks/>
            </p:cNvGrpSpPr>
            <p:nvPr/>
          </p:nvGrpSpPr>
          <p:grpSpPr bwMode="auto">
            <a:xfrm>
              <a:off x="0" y="6242050"/>
              <a:ext cx="9144000" cy="615950"/>
              <a:chOff x="0" y="6242050"/>
              <a:chExt cx="9144000" cy="615950"/>
            </a:xfrm>
          </p:grpSpPr>
          <p:sp>
            <p:nvSpPr>
              <p:cNvPr id="27" name="Rectangle 26"/>
              <p:cNvSpPr/>
              <p:nvPr/>
            </p:nvSpPr>
            <p:spPr bwMode="auto">
              <a:xfrm>
                <a:off x="0" y="6242050"/>
                <a:ext cx="9144000" cy="615950"/>
              </a:xfrm>
              <a:prstGeom prst="rect">
                <a:avLst/>
              </a:prstGeom>
              <a:gradFill flip="none" rotWithShape="1">
                <a:gsLst>
                  <a:gs pos="4000">
                    <a:srgbClr val="0B402C"/>
                  </a:gs>
                  <a:gs pos="81000">
                    <a:srgbClr val="FFFFFF"/>
                  </a:gs>
                  <a:gs pos="43000">
                    <a:srgbClr val="59780E"/>
                  </a:gs>
                  <a:gs pos="70000">
                    <a:srgbClr val="FACA44"/>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8" name="Picture 4" descr="SBC_logo_PPT_color.jpg"/>
              <p:cNvPicPr>
                <a:picLocks noChangeAspect="1"/>
              </p:cNvPicPr>
              <p:nvPr/>
            </p:nvPicPr>
            <p:blipFill>
              <a:blip r:embed="rId2" cstate="screen">
                <a:alphaModFix amt="95000"/>
                <a:extLst>
                  <a:ext uri="{28A0092B-C50C-407E-A947-70E740481C1C}"/>
                </a:extLst>
              </a:blip>
              <a:srcRect/>
              <a:stretch>
                <a:fillRect/>
              </a:stretch>
            </p:blipFill>
            <p:spPr bwMode="auto">
              <a:xfrm>
                <a:off x="1" y="6242050"/>
                <a:ext cx="1973096" cy="615950"/>
              </a:xfrm>
              <a:prstGeom prst="rect">
                <a:avLst/>
              </a:prstGeom>
              <a:ln w="9525">
                <a:noFill/>
                <a:miter lim="800000"/>
                <a:headEnd/>
                <a:tailEnd/>
              </a:ln>
              <a:effectLst>
                <a:softEdge rad="63500"/>
              </a:effectLst>
            </p:spPr>
          </p:pic>
        </p:grpSp>
        <p:sp>
          <p:nvSpPr>
            <p:cNvPr id="26" name="TextBox 25"/>
            <p:cNvSpPr txBox="1"/>
            <p:nvPr/>
          </p:nvSpPr>
          <p:spPr>
            <a:xfrm>
              <a:off x="4438650" y="6567488"/>
              <a:ext cx="4705351" cy="246062"/>
            </a:xfrm>
            <a:prstGeom prst="rect">
              <a:avLst/>
            </a:prstGeom>
            <a:noFill/>
          </p:spPr>
          <p:txBody>
            <a:bodyPr>
              <a:spAutoFit/>
            </a:bodyPr>
            <a:lstStyle/>
            <a:p>
              <a:pPr algn="r">
                <a:defRPr/>
              </a:pPr>
              <a:r>
                <a:rPr lang="en-US" sz="1000" dirty="0" err="1">
                  <a:solidFill>
                    <a:schemeClr val="bg1">
                      <a:lumMod val="85000"/>
                    </a:schemeClr>
                  </a:solidFill>
                  <a:latin typeface="Arial Rounded MT Bold"/>
                  <a:cs typeface="Arial Rounded MT Bold"/>
                </a:rPr>
                <a:t>www.sustainablebiomaterials.org</a:t>
              </a:r>
              <a:endParaRPr lang="en-US" sz="1000" dirty="0">
                <a:solidFill>
                  <a:schemeClr val="bg1">
                    <a:lumMod val="85000"/>
                  </a:schemeClr>
                </a:solidFill>
                <a:latin typeface="Arial Rounded MT Bold"/>
                <a:cs typeface="Arial Rounded MT Bold"/>
              </a:endParaRPr>
            </a:p>
          </p:txBody>
        </p:sp>
      </p:grpSp>
      <p:pic>
        <p:nvPicPr>
          <p:cNvPr id="58393" name="Picture 2" descr="http://www.blisternews.com/wp-content/uploads/2010/07/biobased-4star.jpg"/>
          <p:cNvPicPr>
            <a:picLocks noChangeAspect="1" noChangeArrowheads="1"/>
          </p:cNvPicPr>
          <p:nvPr/>
        </p:nvPicPr>
        <p:blipFill>
          <a:blip r:embed="rId3"/>
          <a:srcRect/>
          <a:stretch>
            <a:fillRect/>
          </a:stretch>
        </p:blipFill>
        <p:spPr bwMode="auto">
          <a:xfrm>
            <a:off x="2339975" y="5878513"/>
            <a:ext cx="1363663" cy="688975"/>
          </a:xfrm>
          <a:prstGeom prst="rect">
            <a:avLst/>
          </a:prstGeom>
          <a:noFill/>
          <a:ln w="9525">
            <a:noFill/>
            <a:miter lim="800000"/>
            <a:headEnd/>
            <a:tailEnd/>
          </a:ln>
        </p:spPr>
      </p:pic>
      <p:pic>
        <p:nvPicPr>
          <p:cNvPr id="58394" name="Picture 39" descr="WLC_Logo_Horizontal_4C"/>
          <p:cNvPicPr>
            <a:picLocks noChangeAspect="1" noChangeArrowheads="1"/>
          </p:cNvPicPr>
          <p:nvPr/>
        </p:nvPicPr>
        <p:blipFill>
          <a:blip r:embed="rId4"/>
          <a:srcRect/>
          <a:stretch>
            <a:fillRect/>
          </a:stretch>
        </p:blipFill>
        <p:spPr bwMode="auto">
          <a:xfrm>
            <a:off x="3879850" y="5764213"/>
            <a:ext cx="1479550" cy="803275"/>
          </a:xfrm>
          <a:prstGeom prst="rect">
            <a:avLst/>
          </a:prstGeom>
          <a:noFill/>
          <a:ln w="9525">
            <a:noFill/>
            <a:miter lim="800000"/>
            <a:headEnd/>
            <a:tailEnd/>
          </a:ln>
        </p:spPr>
      </p:pic>
      <p:pic>
        <p:nvPicPr>
          <p:cNvPr id="58395" name="Picture 38" descr="http://t2.gstatic.com/images?q=tbn:ANd9GcS5vtXhBtuDaiqQvcezSXWKSyl1zY6tgLlb7V0eBYb3jnpCsUY&amp;t=1&amp;usg=__ptoZeSeFUIf3K9O0XhDDcuepI-0="/>
          <p:cNvPicPr>
            <a:picLocks noChangeAspect="1" noChangeArrowheads="1"/>
          </p:cNvPicPr>
          <p:nvPr/>
        </p:nvPicPr>
        <p:blipFill>
          <a:blip r:embed="rId5"/>
          <a:srcRect/>
          <a:stretch>
            <a:fillRect/>
          </a:stretch>
        </p:blipFill>
        <p:spPr bwMode="auto">
          <a:xfrm>
            <a:off x="5646738" y="5570538"/>
            <a:ext cx="1017587" cy="99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solidFill>
            <a:srgbClr val="206E59"/>
          </a:solidFill>
        </p:spPr>
        <p:txBody>
          <a:bodyPr/>
          <a:lstStyle/>
          <a:p>
            <a:pPr eaLnBrk="1" hangingPunct="1"/>
            <a:r>
              <a:rPr lang="en-US"/>
              <a:t>Criteria: Manufacturing</a:t>
            </a:r>
          </a:p>
        </p:txBody>
      </p:sp>
      <p:graphicFrame>
        <p:nvGraphicFramePr>
          <p:cNvPr id="7" name="Content Placeholder 6"/>
          <p:cNvGraphicFramePr>
            <a:graphicFrameLocks noGrp="1"/>
          </p:cNvGraphicFramePr>
          <p:nvPr>
            <p:ph idx="1"/>
          </p:nvPr>
        </p:nvGraphicFramePr>
        <p:xfrm>
          <a:off x="457200" y="1600200"/>
          <a:ext cx="8229600" cy="4425950"/>
        </p:xfrm>
        <a:graphic>
          <a:graphicData uri="http://schemas.openxmlformats.org/drawingml/2006/table">
            <a:tbl>
              <a:tblPr/>
              <a:tblGrid>
                <a:gridCol w="5788025"/>
                <a:gridCol w="2441575"/>
              </a:tblGrid>
              <a:tr h="3651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Calibri" charset="0"/>
                          <a:ea typeface="ＭＳ Ｐゴシック" charset="-128"/>
                          <a:cs typeface="ＭＳ Ｐゴシック" charset="-128"/>
                        </a:rPr>
                        <a:t>Criteria</a:t>
                      </a:r>
                      <a:endParaRPr kumimoji="0" lang="en-US" sz="2400" b="1" i="0" u="none" strike="noStrike" cap="none" normalizeH="0" baseline="0">
                        <a:ln>
                          <a:noFill/>
                        </a:ln>
                        <a:solidFill>
                          <a:srgbClr val="262626"/>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54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Calibri" charset="0"/>
                          <a:ea typeface="ＭＳ Ｐゴシック" charset="-128"/>
                          <a:cs typeface="ＭＳ Ｐゴシック" charset="-128"/>
                        </a:rPr>
                        <a:t>Recognition Level</a:t>
                      </a:r>
                      <a:endParaRPr kumimoji="0" lang="en-US" sz="2400" b="1" i="0" u="none" strike="noStrike" cap="none" normalizeH="0" baseline="0">
                        <a:ln>
                          <a:noFill/>
                        </a:ln>
                        <a:solidFill>
                          <a:srgbClr val="262626"/>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5400" cap="flat" cmpd="sng" algn="ctr">
                      <a:solidFill>
                        <a:srgbClr val="9BBB59"/>
                      </a:solidFill>
                      <a:prstDash val="solid"/>
                      <a:round/>
                      <a:headEnd type="none" w="med" len="med"/>
                      <a:tailEnd type="none" w="med" len="med"/>
                    </a:lnB>
                    <a:lnTlToBr>
                      <a:noFill/>
                    </a:lnTlToBr>
                    <a:lnBlToTr>
                      <a:noFill/>
                    </a:lnBlToTr>
                    <a:noFill/>
                  </a:tcPr>
                </a:tc>
              </a:tr>
              <a:tr h="3651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charset="0"/>
                          <a:ea typeface="ＭＳ Ｐゴシック" charset="-128"/>
                          <a:cs typeface="ＭＳ Ｐゴシック" charset="-128"/>
                        </a:rPr>
                        <a:t>Wood- or fiber-based products</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charset="0"/>
                          <a:ea typeface="ＭＳ Ｐゴシック" charset="-128"/>
                          <a:cs typeface="ＭＳ Ｐゴシック" charset="-128"/>
                        </a:rPr>
                        <a:t>Non-food-contact products: 100% recycled, 40% PCR  </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charset="0"/>
                          <a:ea typeface="ＭＳ Ｐゴシック" charset="-128"/>
                          <a:cs typeface="ＭＳ Ｐゴシック" charset="-128"/>
                        </a:rPr>
                        <a:t>Cups: 10% PCR content</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charset="0"/>
                          <a:ea typeface="ＭＳ Ｐゴシック" charset="-128"/>
                          <a:cs typeface="ＭＳ Ｐゴシック" charset="-128"/>
                        </a:rPr>
                        <a:t>Other food-contact products: 45% recycled content</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54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Bronze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Silver</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Bronze</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54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r>
              <a:tr h="3651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No organohalogens added</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Bronze</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1441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Additives and Contaminants of High Concern</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Declare whether nanomaterials present </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No additives that are chemicals of high concern</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No engineered nano without health risk assessment</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All additives must be tested</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Calibri" charset="0"/>
                        <a:ea typeface="ＭＳ Ｐゴシック" charset="-128"/>
                        <a:cs typeface="ＭＳ Ｐゴシック"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charset="0"/>
                          <a:ea typeface="ＭＳ Ｐゴシック" charset="-128"/>
                          <a:cs typeface="ＭＳ Ｐゴシック" charset="-128"/>
                        </a:rPr>
                        <a:t>Bronze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charset="0"/>
                          <a:ea typeface="ＭＳ Ｐゴシック" charset="-128"/>
                          <a:cs typeface="ＭＳ Ｐゴシック" charset="-128"/>
                        </a:rPr>
                        <a:t>Bronze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charset="0"/>
                          <a:ea typeface="ＭＳ Ｐゴシック" charset="-128"/>
                          <a:cs typeface="ＭＳ Ｐゴシック" charset="-128"/>
                        </a:rPr>
                        <a:t>Silver</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charset="0"/>
                          <a:ea typeface="ＭＳ Ｐゴシック" charset="-128"/>
                          <a:cs typeface="ＭＳ Ｐゴシック" charset="-128"/>
                        </a:rPr>
                        <a:t>Gold</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r>
              <a:tr h="3651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No chlorine or chlorine compounds</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Silver</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3651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Protection of biomass production workers </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Gold</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r>
              <a:tr h="3651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Local ownership and production</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charset="0"/>
                          <a:ea typeface="ＭＳ Ｐゴシック" charset="-128"/>
                          <a:cs typeface="ＭＳ Ｐゴシック" charset="-128"/>
                        </a:rPr>
                        <a:t>Gold</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eaLnBrk="1" hangingPunct="1"/>
            <a:r>
              <a:rPr lang="en-US"/>
              <a:t>Criteria: End of Life</a:t>
            </a:r>
          </a:p>
        </p:txBody>
      </p:sp>
      <p:graphicFrame>
        <p:nvGraphicFramePr>
          <p:cNvPr id="10" name="Content Placeholder 6"/>
          <p:cNvGraphicFramePr>
            <a:graphicFrameLocks noGrp="1"/>
          </p:cNvGraphicFramePr>
          <p:nvPr/>
        </p:nvGraphicFramePr>
        <p:xfrm>
          <a:off x="457200" y="1936750"/>
          <a:ext cx="8229600" cy="3321050"/>
        </p:xfrm>
        <a:graphic>
          <a:graphicData uri="http://schemas.openxmlformats.org/drawingml/2006/table">
            <a:tbl>
              <a:tblPr/>
              <a:tblGrid>
                <a:gridCol w="5788025"/>
                <a:gridCol w="2441575"/>
              </a:tblGrid>
              <a:tr h="3651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Calibri" charset="0"/>
                          <a:ea typeface="ＭＳ Ｐゴシック" charset="-128"/>
                          <a:cs typeface="ＭＳ Ｐゴシック" charset="-128"/>
                        </a:rPr>
                        <a:t>Criteria</a:t>
                      </a:r>
                      <a:endParaRPr kumimoji="0" lang="en-US" sz="2400" b="1" i="0" u="none" strike="noStrike" cap="none" normalizeH="0" baseline="0">
                        <a:ln>
                          <a:noFill/>
                        </a:ln>
                        <a:solidFill>
                          <a:srgbClr val="262626"/>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54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Calibri" charset="0"/>
                          <a:ea typeface="ＭＳ Ｐゴシック" charset="-128"/>
                          <a:cs typeface="ＭＳ Ｐゴシック" charset="-128"/>
                        </a:rPr>
                        <a:t>Recognition Level</a:t>
                      </a:r>
                      <a:endParaRPr kumimoji="0" lang="en-US" sz="2400" b="1" i="0" u="none" strike="noStrike" cap="none" normalizeH="0" baseline="0">
                        <a:ln>
                          <a:noFill/>
                        </a:ln>
                        <a:solidFill>
                          <a:srgbClr val="262626"/>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5400" cap="flat" cmpd="sng" algn="ctr">
                      <a:solidFill>
                        <a:srgbClr val="9BBB59"/>
                      </a:solidFill>
                      <a:prstDash val="solid"/>
                      <a:round/>
                      <a:headEnd type="none" w="med" len="med"/>
                      <a:tailEnd type="none" w="med" len="med"/>
                    </a:lnB>
                    <a:lnTlToBr>
                      <a:noFill/>
                    </a:lnTlToBr>
                    <a:lnBlToTr>
                      <a:noFill/>
                    </a:lnBlToTr>
                    <a:noFill/>
                  </a:tcPr>
                </a:tc>
              </a:tr>
              <a:tr h="3651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Product must be 100% commercially compostable</a:t>
                      </a:r>
                    </a:p>
                  </a:txBody>
                  <a:tcP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54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Bronze</a:t>
                      </a:r>
                    </a:p>
                  </a:txBody>
                  <a:tcP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54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r>
              <a:tr h="3651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Product labeled for compostability</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“Commercially Compostable” if facility exists</a:t>
                      </a:r>
                    </a:p>
                    <a:p>
                      <a:pPr marL="1828800" marR="0" lvl="4"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Verification logo on product</a:t>
                      </a:r>
                    </a:p>
                    <a:p>
                      <a:pPr marL="1828800" marR="0" lvl="4"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Clearly compostable</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Additional labeling if facility does not exist</a:t>
                      </a:r>
                    </a:p>
                  </a:txBody>
                  <a:tcP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Bronze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Bronze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Bronze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Bronze</a:t>
                      </a:r>
                    </a:p>
                  </a:txBody>
                  <a:tcP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3651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100% backyard or home compostable</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Silver</a:t>
                      </a:r>
                    </a:p>
                  </a:txBody>
                  <a:tcP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r>
              <a:tr h="3651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100% biodegradable in aquatic environment</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Marine biodegradable</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Freshwater biodegradable</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Gold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128"/>
                          <a:cs typeface="ＭＳ Ｐゴシック" charset="-128"/>
                        </a:rPr>
                        <a:t>Gold</a:t>
                      </a:r>
                    </a:p>
                  </a:txBody>
                  <a:tcP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bl>
          </a:graphicData>
        </a:graphic>
      </p:graphicFrame>
      <p:pic>
        <p:nvPicPr>
          <p:cNvPr id="110615" name="Picture 8" descr="compostable.png"/>
          <p:cNvPicPr>
            <a:picLocks noChangeAspect="1"/>
          </p:cNvPicPr>
          <p:nvPr/>
        </p:nvPicPr>
        <p:blipFill>
          <a:blip r:embed="rId2"/>
          <a:srcRect/>
          <a:stretch>
            <a:fillRect/>
          </a:stretch>
        </p:blipFill>
        <p:spPr bwMode="auto">
          <a:xfrm>
            <a:off x="2590800" y="5418138"/>
            <a:ext cx="4262438" cy="906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pPr eaLnBrk="1" hangingPunct="1"/>
            <a:r>
              <a:rPr lang="en-US">
                <a:ea typeface="Arial" charset="0"/>
                <a:cs typeface="Arial" charset="0"/>
              </a:rPr>
              <a:t>Next Steps</a:t>
            </a:r>
          </a:p>
        </p:txBody>
      </p:sp>
      <p:sp>
        <p:nvSpPr>
          <p:cNvPr id="113667" name="Content Placeholder 2"/>
          <p:cNvSpPr>
            <a:spLocks noGrp="1"/>
          </p:cNvSpPr>
          <p:nvPr>
            <p:ph idx="1"/>
          </p:nvPr>
        </p:nvSpPr>
        <p:spPr>
          <a:xfrm>
            <a:off x="457200" y="1600200"/>
            <a:ext cx="8229600" cy="4044184"/>
          </a:xfrm>
        </p:spPr>
        <p:txBody>
          <a:bodyPr>
            <a:spAutoFit/>
          </a:bodyPr>
          <a:lstStyle/>
          <a:p>
            <a:pPr eaLnBrk="1" hangingPunct="1"/>
            <a:r>
              <a:rPr lang="en-US" dirty="0" smtClean="0">
                <a:latin typeface="Times New Roman" charset="0"/>
                <a:ea typeface="Times New Roman" charset="0"/>
                <a:cs typeface="Times New Roman" charset="0"/>
              </a:rPr>
              <a:t>Vetted List of </a:t>
            </a:r>
            <a:r>
              <a:rPr lang="en-US" dirty="0">
                <a:latin typeface="Times New Roman" charset="0"/>
                <a:ea typeface="Times New Roman" charset="0"/>
                <a:cs typeface="Times New Roman" charset="0"/>
              </a:rPr>
              <a:t>Products</a:t>
            </a:r>
          </a:p>
          <a:p>
            <a:pPr lvl="1" eaLnBrk="1" hangingPunct="1">
              <a:buFont typeface="Arial" charset="0"/>
              <a:buChar char="→"/>
            </a:pPr>
            <a:r>
              <a:rPr lang="en-US" dirty="0" smtClean="0">
                <a:latin typeface="Times New Roman" charset="0"/>
                <a:ea typeface="Times New Roman" charset="0"/>
                <a:cs typeface="Times New Roman" charset="0"/>
              </a:rPr>
              <a:t> Clear process for manufacturers to assess conformance to criteria</a:t>
            </a:r>
          </a:p>
          <a:p>
            <a:pPr lvl="1" eaLnBrk="1" hangingPunct="1">
              <a:buFont typeface="Arial" charset="0"/>
              <a:buChar char="→"/>
            </a:pPr>
            <a:r>
              <a:rPr lang="en-US" dirty="0">
                <a:latin typeface="Times New Roman" charset="0"/>
                <a:ea typeface="Times New Roman" charset="0"/>
                <a:cs typeface="Times New Roman" charset="0"/>
              </a:rPr>
              <a:t> Beta-test</a:t>
            </a:r>
            <a:r>
              <a:rPr lang="en-US" dirty="0" smtClean="0">
                <a:latin typeface="Times New Roman" charset="0"/>
                <a:ea typeface="Times New Roman" charset="0"/>
                <a:cs typeface="Times New Roman" charset="0"/>
              </a:rPr>
              <a:t> conformance process</a:t>
            </a:r>
          </a:p>
          <a:p>
            <a:pPr eaLnBrk="1" hangingPunct="1"/>
            <a:r>
              <a:rPr lang="en-US" dirty="0">
                <a:latin typeface="Times New Roman" charset="0"/>
                <a:ea typeface="Times New Roman" charset="0"/>
                <a:cs typeface="Times New Roman" charset="0"/>
              </a:rPr>
              <a:t>Work with purchasers to beta-test bid specs</a:t>
            </a:r>
          </a:p>
          <a:p>
            <a:pPr eaLnBrk="1" hangingPunct="1"/>
            <a:r>
              <a:rPr lang="en-US" dirty="0">
                <a:latin typeface="Times New Roman" charset="0"/>
                <a:ea typeface="Times New Roman" charset="0"/>
                <a:cs typeface="Times New Roman" charset="0"/>
              </a:rPr>
              <a:t>Expand</a:t>
            </a:r>
            <a:r>
              <a:rPr lang="en-US" dirty="0" smtClean="0">
                <a:latin typeface="Times New Roman" charset="0"/>
                <a:ea typeface="Times New Roman" charset="0"/>
                <a:cs typeface="Times New Roman" charset="0"/>
              </a:rPr>
              <a:t> Working Landscape Certificates</a:t>
            </a:r>
            <a:endParaRPr lang="en-US" dirty="0">
              <a:latin typeface="Times New Roman" charset="0"/>
              <a:ea typeface="Times New Roman" charset="0"/>
              <a:cs typeface="Times New Roman" charset="0"/>
            </a:endParaRPr>
          </a:p>
          <a:p>
            <a:pPr eaLnBrk="1" hangingPunct="1"/>
            <a:endParaRPr lang="en-US" sz="2000" dirty="0">
              <a:latin typeface="Times New Roman" charset="0"/>
              <a:ea typeface="Times New Roman" charset="0"/>
              <a:cs typeface="Times New Roman" charset="0"/>
            </a:endParaRPr>
          </a:p>
          <a:p>
            <a:pPr eaLnBrk="1" hangingPunct="1">
              <a:buFont typeface="Arial" charset="0"/>
              <a:buNone/>
            </a:pPr>
            <a:endParaRPr lang="en-US" sz="2400" dirty="0">
              <a:latin typeface="Times New Roman" charset="0"/>
              <a:ea typeface="Times New Roman" charset="0"/>
              <a:cs typeface="Times New Roman"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idx="1"/>
          </p:nvPr>
        </p:nvSpPr>
        <p:spPr>
          <a:xfrm>
            <a:off x="304800" y="1714500"/>
            <a:ext cx="4495800" cy="4527550"/>
          </a:xfrm>
        </p:spPr>
        <p:txBody>
          <a:bodyPr>
            <a:normAutofit/>
          </a:bodyPr>
          <a:lstStyle/>
          <a:p>
            <a:pPr eaLnBrk="1" hangingPunct="1"/>
            <a:r>
              <a:rPr lang="en-US" sz="2000" dirty="0">
                <a:latin typeface="Times New Roman" charset="0"/>
                <a:ea typeface="Times New Roman" charset="0"/>
                <a:cs typeface="Times New Roman" charset="0"/>
              </a:rPr>
              <a:t>Life cycle thinking – taking a “principle-based” approach to sustainable materials</a:t>
            </a:r>
          </a:p>
          <a:p>
            <a:pPr lvl="1" eaLnBrk="1" hangingPunct="1"/>
            <a:r>
              <a:rPr lang="en-US" sz="2000" dirty="0">
                <a:latin typeface="Times New Roman" charset="0"/>
                <a:ea typeface="Times New Roman" charset="0"/>
                <a:cs typeface="Times New Roman" charset="0"/>
              </a:rPr>
              <a:t>Define what we want </a:t>
            </a:r>
          </a:p>
          <a:p>
            <a:pPr lvl="1" eaLnBrk="1" hangingPunct="1"/>
            <a:r>
              <a:rPr lang="en-US" sz="2000" dirty="0">
                <a:latin typeface="Times New Roman" charset="0"/>
                <a:ea typeface="Times New Roman" charset="0"/>
                <a:cs typeface="Times New Roman" charset="0"/>
              </a:rPr>
              <a:t>Set priorities</a:t>
            </a:r>
          </a:p>
          <a:p>
            <a:pPr lvl="2" eaLnBrk="1" hangingPunct="1"/>
            <a:r>
              <a:rPr lang="en-US" sz="2000" dirty="0">
                <a:latin typeface="Times New Roman" charset="0"/>
                <a:ea typeface="Times New Roman" charset="0"/>
                <a:cs typeface="Times New Roman" charset="0"/>
              </a:rPr>
              <a:t>Sustainable </a:t>
            </a:r>
            <a:r>
              <a:rPr lang="en-US" sz="2000" dirty="0" err="1">
                <a:latin typeface="Times New Roman" charset="0"/>
                <a:ea typeface="Times New Roman" charset="0"/>
                <a:cs typeface="Times New Roman" charset="0"/>
              </a:rPr>
              <a:t>feedstocks</a:t>
            </a:r>
            <a:endParaRPr lang="en-US" sz="2000" dirty="0">
              <a:latin typeface="Times New Roman" charset="0"/>
              <a:ea typeface="Times New Roman" charset="0"/>
              <a:cs typeface="Times New Roman" charset="0"/>
            </a:endParaRPr>
          </a:p>
          <a:p>
            <a:pPr lvl="2" eaLnBrk="1" hangingPunct="1"/>
            <a:r>
              <a:rPr lang="en-US" sz="2000" dirty="0">
                <a:latin typeface="Times New Roman" charset="0"/>
                <a:ea typeface="Times New Roman" charset="0"/>
                <a:cs typeface="Times New Roman" charset="0"/>
              </a:rPr>
              <a:t>Green chemistry</a:t>
            </a:r>
          </a:p>
          <a:p>
            <a:pPr lvl="2" eaLnBrk="1" hangingPunct="1"/>
            <a:r>
              <a:rPr lang="en-US" sz="2000" dirty="0">
                <a:latin typeface="Times New Roman" charset="0"/>
                <a:ea typeface="Times New Roman" charset="0"/>
                <a:cs typeface="Times New Roman" charset="0"/>
              </a:rPr>
              <a:t>Cradle to </a:t>
            </a:r>
            <a:r>
              <a:rPr lang="en-US" sz="2000" dirty="0" smtClean="0">
                <a:latin typeface="Times New Roman" charset="0"/>
                <a:ea typeface="Times New Roman" charset="0"/>
                <a:cs typeface="Times New Roman" charset="0"/>
              </a:rPr>
              <a:t>cradle</a:t>
            </a:r>
          </a:p>
          <a:p>
            <a:r>
              <a:rPr lang="en-US" sz="2000" dirty="0" smtClean="0">
                <a:latin typeface="Times New Roman" charset="0"/>
                <a:ea typeface="Times New Roman" charset="0"/>
                <a:cs typeface="Times New Roman" charset="0"/>
              </a:rPr>
              <a:t>Need to expand composting and anaerobic digestion capacity</a:t>
            </a:r>
          </a:p>
          <a:p>
            <a:pPr lvl="1"/>
            <a:r>
              <a:rPr lang="en-US" sz="2000" dirty="0" smtClean="0">
                <a:solidFill>
                  <a:schemeClr val="accent2"/>
                </a:solidFill>
                <a:latin typeface="Times New Roman" charset="0"/>
                <a:ea typeface="Times New Roman" charset="0"/>
                <a:cs typeface="Times New Roman" charset="0"/>
              </a:rPr>
              <a:t>corporate support for infrastructure and policies</a:t>
            </a:r>
            <a:endParaRPr lang="en-US" sz="2000" dirty="0">
              <a:solidFill>
                <a:schemeClr val="accent2"/>
              </a:solidFill>
              <a:latin typeface="Times New Roman" charset="0"/>
              <a:ea typeface="Times New Roman" charset="0"/>
              <a:cs typeface="Times New Roman" charset="0"/>
            </a:endParaRPr>
          </a:p>
        </p:txBody>
      </p:sp>
      <p:sp>
        <p:nvSpPr>
          <p:cNvPr id="61443" name="Rectangle 3"/>
          <p:cNvSpPr txBox="1">
            <a:spLocks noChangeArrowheads="1"/>
          </p:cNvSpPr>
          <p:nvPr/>
        </p:nvSpPr>
        <p:spPr bwMode="auto">
          <a:xfrm>
            <a:off x="4572000" y="1714500"/>
            <a:ext cx="4343400" cy="5322794"/>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charset="0"/>
              <a:buChar char="•"/>
            </a:pPr>
            <a:r>
              <a:rPr lang="en-US" sz="2000" dirty="0">
                <a:latin typeface="Times New Roman" charset="0"/>
                <a:ea typeface="Times New Roman" charset="0"/>
                <a:cs typeface="Times New Roman" charset="0"/>
              </a:rPr>
              <a:t>Transitioning from fossil fuels to renewable, </a:t>
            </a:r>
            <a:r>
              <a:rPr lang="en-US" sz="2000" dirty="0" err="1">
                <a:latin typeface="Times New Roman" charset="0"/>
                <a:ea typeface="Times New Roman" charset="0"/>
                <a:cs typeface="Times New Roman" charset="0"/>
              </a:rPr>
              <a:t>biobased</a:t>
            </a:r>
            <a:r>
              <a:rPr lang="en-US" sz="2000" dirty="0">
                <a:latin typeface="Times New Roman" charset="0"/>
                <a:ea typeface="Times New Roman" charset="0"/>
                <a:cs typeface="Times New Roman" charset="0"/>
              </a:rPr>
              <a:t> </a:t>
            </a:r>
            <a:r>
              <a:rPr lang="en-US" sz="2000" dirty="0" err="1">
                <a:latin typeface="Times New Roman" charset="0"/>
                <a:ea typeface="Times New Roman" charset="0"/>
                <a:cs typeface="Times New Roman" charset="0"/>
              </a:rPr>
              <a:t>feedstocks</a:t>
            </a:r>
            <a:endParaRPr lang="en-US" sz="2000" dirty="0">
              <a:latin typeface="Times New Roman" charset="0"/>
              <a:ea typeface="Times New Roman" charset="0"/>
              <a:cs typeface="Times New Roman" charset="0"/>
            </a:endParaRPr>
          </a:p>
          <a:p>
            <a:pPr marL="742950" lvl="1" indent="-285750">
              <a:spcBef>
                <a:spcPct val="20000"/>
              </a:spcBef>
              <a:buFont typeface="Arial" charset="0"/>
              <a:buChar char="–"/>
            </a:pPr>
            <a:r>
              <a:rPr lang="en-US" sz="2000" dirty="0" err="1">
                <a:latin typeface="Times New Roman" charset="0"/>
                <a:ea typeface="Times New Roman" charset="0"/>
                <a:cs typeface="Times New Roman" charset="0"/>
              </a:rPr>
              <a:t>Biobased</a:t>
            </a:r>
            <a:r>
              <a:rPr lang="en-US" sz="2000" dirty="0">
                <a:latin typeface="Times New Roman" charset="0"/>
                <a:ea typeface="Times New Roman" charset="0"/>
                <a:cs typeface="Times New Roman" charset="0"/>
              </a:rPr>
              <a:t> not inherently better</a:t>
            </a:r>
          </a:p>
          <a:p>
            <a:pPr marL="742950" lvl="1" indent="-285750">
              <a:spcBef>
                <a:spcPct val="20000"/>
              </a:spcBef>
              <a:buFont typeface="Arial" charset="0"/>
              <a:buChar char="–"/>
            </a:pPr>
            <a:r>
              <a:rPr lang="en-US" sz="2000" dirty="0">
                <a:latin typeface="Times New Roman" charset="0"/>
                <a:ea typeface="Times New Roman" charset="0"/>
                <a:cs typeface="Times New Roman" charset="0"/>
              </a:rPr>
              <a:t>Need criteria &amp; standards for defining sustainable biomaterials and plastics across their life cycle</a:t>
            </a:r>
          </a:p>
          <a:p>
            <a:pPr marL="1200150" lvl="2" indent="-285750">
              <a:spcBef>
                <a:spcPct val="20000"/>
              </a:spcBef>
              <a:buFont typeface="Arial" charset="0"/>
              <a:buChar char="–"/>
            </a:pPr>
            <a:r>
              <a:rPr lang="en-US" sz="2000" dirty="0">
                <a:latin typeface="Times New Roman" charset="0"/>
                <a:ea typeface="Times New Roman" charset="0"/>
                <a:cs typeface="Times New Roman" charset="0"/>
              </a:rPr>
              <a:t>No </a:t>
            </a:r>
            <a:r>
              <a:rPr lang="en-US" sz="2000" dirty="0" err="1">
                <a:latin typeface="Times New Roman" charset="0"/>
                <a:ea typeface="Times New Roman" charset="0"/>
                <a:cs typeface="Times New Roman" charset="0"/>
              </a:rPr>
              <a:t>GMOs</a:t>
            </a:r>
            <a:r>
              <a:rPr lang="en-US" sz="2000" dirty="0">
                <a:latin typeface="Times New Roman" charset="0"/>
                <a:ea typeface="Times New Roman" charset="0"/>
                <a:cs typeface="Times New Roman" charset="0"/>
              </a:rPr>
              <a:t> in field</a:t>
            </a:r>
          </a:p>
          <a:p>
            <a:pPr marL="1200150" lvl="2" indent="-285750">
              <a:spcBef>
                <a:spcPct val="20000"/>
              </a:spcBef>
              <a:buFont typeface="Arial" charset="0"/>
              <a:buChar char="–"/>
            </a:pPr>
            <a:r>
              <a:rPr lang="en-US" sz="2000" dirty="0">
                <a:latin typeface="Times New Roman" charset="0"/>
                <a:ea typeface="Times New Roman" charset="0"/>
                <a:cs typeface="Times New Roman" charset="0"/>
              </a:rPr>
              <a:t>Inherently safer </a:t>
            </a:r>
            <a:r>
              <a:rPr lang="en-US" sz="2000" dirty="0" err="1">
                <a:latin typeface="Times New Roman" charset="0"/>
                <a:ea typeface="Times New Roman" charset="0"/>
                <a:cs typeface="Times New Roman" charset="0"/>
              </a:rPr>
              <a:t>chems</a:t>
            </a:r>
            <a:endParaRPr lang="en-US" sz="2000" dirty="0">
              <a:latin typeface="Times New Roman" charset="0"/>
              <a:ea typeface="Times New Roman" charset="0"/>
              <a:cs typeface="Times New Roman" charset="0"/>
            </a:endParaRPr>
          </a:p>
          <a:p>
            <a:pPr marL="1200150" lvl="2" indent="-285750">
              <a:spcBef>
                <a:spcPct val="20000"/>
              </a:spcBef>
              <a:buFont typeface="Arial" charset="0"/>
              <a:buChar char="–"/>
            </a:pPr>
            <a:r>
              <a:rPr lang="en-US" sz="2000" dirty="0">
                <a:latin typeface="Times New Roman" charset="0"/>
                <a:ea typeface="Times New Roman" charset="0"/>
                <a:cs typeface="Times New Roman" charset="0"/>
              </a:rPr>
              <a:t>Concerns with </a:t>
            </a:r>
            <a:r>
              <a:rPr lang="en-US" sz="2000" dirty="0" err="1">
                <a:latin typeface="Times New Roman" charset="0"/>
                <a:ea typeface="Times New Roman" charset="0"/>
                <a:cs typeface="Times New Roman" charset="0"/>
              </a:rPr>
              <a:t>nano</a:t>
            </a:r>
            <a:endParaRPr lang="en-US" sz="2000" dirty="0">
              <a:latin typeface="Times New Roman" charset="0"/>
              <a:ea typeface="Times New Roman" charset="0"/>
              <a:cs typeface="Times New Roman" charset="0"/>
            </a:endParaRPr>
          </a:p>
          <a:p>
            <a:pPr marL="1200150" lvl="2" indent="-285750">
              <a:spcBef>
                <a:spcPct val="20000"/>
              </a:spcBef>
              <a:buFont typeface="Arial" charset="0"/>
              <a:buChar char="–"/>
            </a:pPr>
            <a:r>
              <a:rPr lang="en-US" sz="2000" dirty="0">
                <a:latin typeface="Times New Roman" charset="0"/>
                <a:ea typeface="Times New Roman" charset="0"/>
                <a:cs typeface="Times New Roman" charset="0"/>
              </a:rPr>
              <a:t>Reuse, recycle, compost</a:t>
            </a:r>
          </a:p>
        </p:txBody>
      </p:sp>
      <p:sp>
        <p:nvSpPr>
          <p:cNvPr id="61444" name="Title 1"/>
          <p:cNvSpPr txBox="1">
            <a:spLocks/>
          </p:cNvSpPr>
          <p:nvPr/>
        </p:nvSpPr>
        <p:spPr bwMode="auto">
          <a:xfrm>
            <a:off x="609600" y="427038"/>
            <a:ext cx="8229600" cy="1143000"/>
          </a:xfrm>
          <a:prstGeom prst="rect">
            <a:avLst/>
          </a:prstGeom>
          <a:solidFill>
            <a:srgbClr val="0B402C"/>
          </a:solidFill>
          <a:ln w="9525">
            <a:noFill/>
            <a:miter lim="800000"/>
            <a:headEnd/>
            <a:tailEnd/>
          </a:ln>
        </p:spPr>
        <p:txBody>
          <a:bodyPr anchor="ctr">
            <a:prstTxWarp prst="textNoShape">
              <a:avLst/>
            </a:prstTxWarp>
          </a:bodyPr>
          <a:lstStyle/>
          <a:p>
            <a:pPr algn="ctr"/>
            <a:r>
              <a:rPr lang="en-US" sz="4400">
                <a:solidFill>
                  <a:schemeClr val="bg1"/>
                </a:solidFill>
                <a:ea typeface="Arial" charset="0"/>
                <a:cs typeface="Arial" charset="0"/>
              </a:rPr>
              <a:t>Parting Thoughts</a:t>
            </a:r>
          </a:p>
        </p:txBody>
      </p:sp>
      <p:grpSp>
        <p:nvGrpSpPr>
          <p:cNvPr id="2" name="Group 18"/>
          <p:cNvGrpSpPr>
            <a:grpSpLocks/>
          </p:cNvGrpSpPr>
          <p:nvPr/>
        </p:nvGrpSpPr>
        <p:grpSpPr bwMode="auto">
          <a:xfrm>
            <a:off x="0" y="6242050"/>
            <a:ext cx="9144000" cy="615950"/>
            <a:chOff x="0" y="6242050"/>
            <a:chExt cx="9144001" cy="615950"/>
          </a:xfrm>
        </p:grpSpPr>
        <p:grpSp>
          <p:nvGrpSpPr>
            <p:cNvPr id="3" name="Group 17"/>
            <p:cNvGrpSpPr>
              <a:grpSpLocks/>
            </p:cNvGrpSpPr>
            <p:nvPr/>
          </p:nvGrpSpPr>
          <p:grpSpPr bwMode="auto">
            <a:xfrm>
              <a:off x="0" y="6242050"/>
              <a:ext cx="9144000" cy="615950"/>
              <a:chOff x="0" y="6242050"/>
              <a:chExt cx="9144000" cy="615950"/>
            </a:xfrm>
          </p:grpSpPr>
          <p:sp>
            <p:nvSpPr>
              <p:cNvPr id="13" name="Rectangle 12"/>
              <p:cNvSpPr/>
              <p:nvPr/>
            </p:nvSpPr>
            <p:spPr bwMode="auto">
              <a:xfrm>
                <a:off x="0" y="6242050"/>
                <a:ext cx="9144000" cy="615950"/>
              </a:xfrm>
              <a:prstGeom prst="rect">
                <a:avLst/>
              </a:prstGeom>
              <a:gradFill flip="none" rotWithShape="1">
                <a:gsLst>
                  <a:gs pos="4000">
                    <a:srgbClr val="0B402C"/>
                  </a:gs>
                  <a:gs pos="81000">
                    <a:srgbClr val="FFFFFF"/>
                  </a:gs>
                  <a:gs pos="43000">
                    <a:srgbClr val="59780E"/>
                  </a:gs>
                  <a:gs pos="70000">
                    <a:srgbClr val="FACA44"/>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lang="en-US" sz="1800" smtClean="0">
                  <a:solidFill>
                    <a:srgbClr val="FFFFFF"/>
                  </a:solidFill>
                  <a:latin typeface="Calibri" charset="0"/>
                </a:endParaRPr>
              </a:p>
            </p:txBody>
          </p:sp>
          <p:pic>
            <p:nvPicPr>
              <p:cNvPr id="14" name="Picture 4" descr="SBC_logo_PPT_color.jpg"/>
              <p:cNvPicPr>
                <a:picLocks noChangeAspect="1"/>
              </p:cNvPicPr>
              <p:nvPr/>
            </p:nvPicPr>
            <p:blipFill>
              <a:blip r:embed="rId3" cstate="screen">
                <a:alphaModFix amt="95000"/>
                <a:extLst>
                  <a:ext uri="{28A0092B-C50C-407E-A947-70E740481C1C}"/>
                </a:extLst>
              </a:blip>
              <a:srcRect/>
              <a:stretch>
                <a:fillRect/>
              </a:stretch>
            </p:blipFill>
            <p:spPr bwMode="auto">
              <a:xfrm>
                <a:off x="1" y="6242050"/>
                <a:ext cx="1973096" cy="615950"/>
              </a:xfrm>
              <a:prstGeom prst="rect">
                <a:avLst/>
              </a:prstGeom>
              <a:ln w="9525">
                <a:noFill/>
                <a:miter lim="800000"/>
                <a:headEnd/>
                <a:tailEnd/>
              </a:ln>
              <a:effectLst>
                <a:softEdge rad="63500"/>
              </a:effectLst>
            </p:spPr>
          </p:pic>
        </p:grpSp>
        <p:sp>
          <p:nvSpPr>
            <p:cNvPr id="61447" name="TextBox 11"/>
            <p:cNvSpPr txBox="1">
              <a:spLocks noChangeArrowheads="1"/>
            </p:cNvSpPr>
            <p:nvPr/>
          </p:nvSpPr>
          <p:spPr bwMode="auto">
            <a:xfrm>
              <a:off x="4438650" y="6567488"/>
              <a:ext cx="4705351" cy="246062"/>
            </a:xfrm>
            <a:prstGeom prst="rect">
              <a:avLst/>
            </a:prstGeom>
            <a:noFill/>
            <a:ln w="9525">
              <a:noFill/>
              <a:miter lim="800000"/>
              <a:headEnd/>
              <a:tailEnd/>
            </a:ln>
          </p:spPr>
          <p:txBody>
            <a:bodyPr>
              <a:prstTxWarp prst="textNoShape">
                <a:avLst/>
              </a:prstTxWarp>
              <a:spAutoFit/>
            </a:bodyPr>
            <a:lstStyle/>
            <a:p>
              <a:pPr algn="r"/>
              <a:r>
                <a:rPr lang="en-US" sz="1000">
                  <a:solidFill>
                    <a:srgbClr val="D9D9D9"/>
                  </a:solidFill>
                  <a:latin typeface="Arial Rounded MT Bold" charset="0"/>
                </a:rPr>
                <a:t>www.sustainablebiomaterials.org</a:t>
              </a: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sz="quarter"/>
          </p:nvPr>
        </p:nvSpPr>
        <p:spPr/>
        <p:txBody>
          <a:bodyPr/>
          <a:lstStyle/>
          <a:p>
            <a:r>
              <a:rPr lang="en-US">
                <a:latin typeface="Arial" charset="0"/>
              </a:rPr>
              <a:t>Single use has got to go</a:t>
            </a:r>
            <a:endParaRPr lang="en-US"/>
          </a:p>
        </p:txBody>
      </p:sp>
      <p:pic>
        <p:nvPicPr>
          <p:cNvPr id="836611" name="Picture 3" descr="PS_Trash"/>
          <p:cNvPicPr>
            <a:picLocks noGrp="1" noChangeAspect="1" noChangeArrowheads="1"/>
          </p:cNvPicPr>
          <p:nvPr>
            <p:ph sz="quarter" idx="1"/>
          </p:nvPr>
        </p:nvPicPr>
        <p:blipFill>
          <a:blip r:embed="rId3"/>
          <a:srcRect/>
          <a:stretch>
            <a:fillRect/>
          </a:stretch>
        </p:blipFill>
        <p:spPr>
          <a:xfrm>
            <a:off x="304800" y="2133600"/>
            <a:ext cx="4851400" cy="3638550"/>
          </a:xfrm>
        </p:spPr>
      </p:pic>
      <p:pic>
        <p:nvPicPr>
          <p:cNvPr id="836612" name="Picture 4" descr="School_PS_Trays_Trash"/>
          <p:cNvPicPr>
            <a:picLocks noChangeAspect="1" noChangeArrowheads="1"/>
          </p:cNvPicPr>
          <p:nvPr/>
        </p:nvPicPr>
        <p:blipFill>
          <a:blip r:embed="rId4"/>
          <a:srcRect/>
          <a:stretch>
            <a:fillRect/>
          </a:stretch>
        </p:blipFill>
        <p:spPr bwMode="auto">
          <a:xfrm>
            <a:off x="5334000" y="1600200"/>
            <a:ext cx="3576638" cy="4778375"/>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a:xfrm>
            <a:off x="685800" y="609600"/>
            <a:ext cx="7924800" cy="1143000"/>
          </a:xfrm>
        </p:spPr>
        <p:txBody>
          <a:bodyPr/>
          <a:lstStyle/>
          <a:p>
            <a:r>
              <a:rPr lang="en-US" sz="4000">
                <a:latin typeface="Arial" charset="0"/>
              </a:rPr>
              <a:t>Resource Conservation Hierarchy</a:t>
            </a:r>
            <a:endParaRPr lang="en-US" sz="3900"/>
          </a:p>
        </p:txBody>
      </p:sp>
      <p:grpSp>
        <p:nvGrpSpPr>
          <p:cNvPr id="2" name="Group 3"/>
          <p:cNvGrpSpPr>
            <a:grpSpLocks/>
          </p:cNvGrpSpPr>
          <p:nvPr/>
        </p:nvGrpSpPr>
        <p:grpSpPr bwMode="auto">
          <a:xfrm>
            <a:off x="838200" y="1828800"/>
            <a:ext cx="7620000" cy="4816475"/>
            <a:chOff x="528" y="1152"/>
            <a:chExt cx="4800" cy="3034"/>
          </a:xfrm>
        </p:grpSpPr>
        <p:sp>
          <p:nvSpPr>
            <p:cNvPr id="789508" name="Text Box 4"/>
            <p:cNvSpPr txBox="1">
              <a:spLocks noChangeArrowheads="1"/>
            </p:cNvSpPr>
            <p:nvPr/>
          </p:nvSpPr>
          <p:spPr bwMode="auto">
            <a:xfrm>
              <a:off x="528" y="1152"/>
              <a:ext cx="4752" cy="2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a:latin typeface="Arial" charset="0"/>
                  <a:ea typeface="ＭＳ Ｐゴシック" charset="-128"/>
                  <a:cs typeface="ＭＳ Ｐゴシック" charset="-128"/>
                </a:rPr>
                <a:t>Most Preferable</a:t>
              </a:r>
              <a:endParaRPr lang="en-US" sz="1800">
                <a:latin typeface="BlairMdITC TT-Medium" charset="0"/>
                <a:ea typeface="ＭＳ Ｐゴシック" charset="-128"/>
                <a:cs typeface="ＭＳ Ｐゴシック" charset="-128"/>
              </a:endParaRPr>
            </a:p>
          </p:txBody>
        </p:sp>
        <p:grpSp>
          <p:nvGrpSpPr>
            <p:cNvPr id="3" name="Group 5"/>
            <p:cNvGrpSpPr>
              <a:grpSpLocks/>
            </p:cNvGrpSpPr>
            <p:nvPr/>
          </p:nvGrpSpPr>
          <p:grpSpPr bwMode="auto">
            <a:xfrm>
              <a:off x="1536" y="1440"/>
              <a:ext cx="2832" cy="2448"/>
              <a:chOff x="2304" y="1248"/>
              <a:chExt cx="2832" cy="2448"/>
            </a:xfrm>
          </p:grpSpPr>
          <p:grpSp>
            <p:nvGrpSpPr>
              <p:cNvPr id="4" name="Group 6"/>
              <p:cNvGrpSpPr>
                <a:grpSpLocks/>
              </p:cNvGrpSpPr>
              <p:nvPr/>
            </p:nvGrpSpPr>
            <p:grpSpPr bwMode="auto">
              <a:xfrm>
                <a:off x="2304" y="1248"/>
                <a:ext cx="2832" cy="2448"/>
                <a:chOff x="2304" y="1248"/>
                <a:chExt cx="2832" cy="2448"/>
              </a:xfrm>
            </p:grpSpPr>
            <p:grpSp>
              <p:nvGrpSpPr>
                <p:cNvPr id="5" name="Group 7"/>
                <p:cNvGrpSpPr>
                  <a:grpSpLocks/>
                </p:cNvGrpSpPr>
                <p:nvPr/>
              </p:nvGrpSpPr>
              <p:grpSpPr bwMode="auto">
                <a:xfrm>
                  <a:off x="2784" y="2112"/>
                  <a:ext cx="1872" cy="448"/>
                  <a:chOff x="1968" y="2016"/>
                  <a:chExt cx="1872" cy="448"/>
                </a:xfrm>
              </p:grpSpPr>
              <p:sp>
                <p:nvSpPr>
                  <p:cNvPr id="789512" name="AutoShape 8"/>
                  <p:cNvSpPr>
                    <a:spLocks noChangeArrowheads="1"/>
                  </p:cNvSpPr>
                  <p:nvPr/>
                </p:nvSpPr>
                <p:spPr bwMode="auto">
                  <a:xfrm>
                    <a:off x="1968" y="2016"/>
                    <a:ext cx="1872" cy="448"/>
                  </a:xfrm>
                  <a:custGeom>
                    <a:avLst/>
                    <a:gdLst>
                      <a:gd name="G0" fmla="+- 3091 0 0"/>
                      <a:gd name="G1" fmla="+- 21600 0 3091"/>
                      <a:gd name="G2" fmla="*/ 3091 1 2"/>
                      <a:gd name="G3" fmla="+- 21600 0 G2"/>
                      <a:gd name="G4" fmla="+/ 3091 21600 2"/>
                      <a:gd name="G5" fmla="+/ G1 0 2"/>
                      <a:gd name="G6" fmla="*/ 21600 21600 3091"/>
                      <a:gd name="G7" fmla="*/ G6 1 2"/>
                      <a:gd name="G8" fmla="+- 21600 0 G7"/>
                      <a:gd name="G9" fmla="*/ 21600 1 2"/>
                      <a:gd name="G10" fmla="+- 3091 0 G9"/>
                      <a:gd name="G11" fmla="?: G10 G8 0"/>
                      <a:gd name="G12" fmla="?: G10 G7 21600"/>
                      <a:gd name="T0" fmla="*/ 20054 w 21600"/>
                      <a:gd name="T1" fmla="*/ 10800 h 21600"/>
                      <a:gd name="T2" fmla="*/ 10800 w 21600"/>
                      <a:gd name="T3" fmla="*/ 21600 h 21600"/>
                      <a:gd name="T4" fmla="*/ 1546 w 21600"/>
                      <a:gd name="T5" fmla="*/ 10800 h 21600"/>
                      <a:gd name="T6" fmla="*/ 10800 w 21600"/>
                      <a:gd name="T7" fmla="*/ 0 h 21600"/>
                      <a:gd name="T8" fmla="*/ 3346 w 21600"/>
                      <a:gd name="T9" fmla="*/ 3346 h 21600"/>
                      <a:gd name="T10" fmla="*/ 18254 w 21600"/>
                      <a:gd name="T11" fmla="*/ 18254 h 21600"/>
                    </a:gdLst>
                    <a:ahLst/>
                    <a:cxnLst>
                      <a:cxn ang="0">
                        <a:pos x="T0" y="T1"/>
                      </a:cxn>
                      <a:cxn ang="0">
                        <a:pos x="T2" y="T3"/>
                      </a:cxn>
                      <a:cxn ang="0">
                        <a:pos x="T4" y="T5"/>
                      </a:cxn>
                      <a:cxn ang="0">
                        <a:pos x="T6" y="T7"/>
                      </a:cxn>
                    </a:cxnLst>
                    <a:rect l="T8" t="T9" r="T10" b="T11"/>
                    <a:pathLst>
                      <a:path w="21600" h="21600">
                        <a:moveTo>
                          <a:pt x="0" y="0"/>
                        </a:moveTo>
                        <a:lnTo>
                          <a:pt x="3091" y="21600"/>
                        </a:lnTo>
                        <a:lnTo>
                          <a:pt x="18509" y="21600"/>
                        </a:lnTo>
                        <a:lnTo>
                          <a:pt x="21600" y="0"/>
                        </a:lnTo>
                        <a:close/>
                      </a:path>
                    </a:pathLst>
                  </a:custGeom>
                  <a:solidFill>
                    <a:srgbClr val="007360"/>
                  </a:solidFill>
                  <a:ln w="9525">
                    <a:noFill/>
                    <a:miter lim="800000"/>
                    <a:headEnd/>
                    <a:tailEnd/>
                  </a:ln>
                </p:spPr>
                <p:txBody>
                  <a:bodyPr wrap="none" anchor="ctr">
                    <a:prstTxWarp prst="textNoShape">
                      <a:avLst/>
                    </a:prstTxWarp>
                  </a:bodyPr>
                  <a:lstStyle/>
                  <a:p>
                    <a:endParaRPr lang="en-US"/>
                  </a:p>
                </p:txBody>
              </p:sp>
              <p:sp>
                <p:nvSpPr>
                  <p:cNvPr id="789513" name="Text Box 9"/>
                  <p:cNvSpPr txBox="1">
                    <a:spLocks noChangeArrowheads="1"/>
                  </p:cNvSpPr>
                  <p:nvPr/>
                </p:nvSpPr>
                <p:spPr bwMode="auto">
                  <a:xfrm>
                    <a:off x="2304" y="2112"/>
                    <a:ext cx="1200" cy="231"/>
                  </a:xfrm>
                  <a:prstGeom prst="rect">
                    <a:avLst/>
                  </a:prstGeom>
                  <a:solidFill>
                    <a:srgbClr val="007360"/>
                  </a:solidFill>
                  <a:ln w="9525">
                    <a:noFill/>
                    <a:miter lim="800000"/>
                    <a:headEnd/>
                    <a:tailEnd/>
                  </a:ln>
                </p:spPr>
                <p:txBody>
                  <a:bodyPr>
                    <a:prstTxWarp prst="textNoShape">
                      <a:avLst/>
                    </a:prstTxWarp>
                    <a:spAutoFit/>
                  </a:bodyPr>
                  <a:lstStyle/>
                  <a:p>
                    <a:pPr algn="ctr">
                      <a:spcBef>
                        <a:spcPct val="50000"/>
                      </a:spcBef>
                    </a:pPr>
                    <a:r>
                      <a:rPr lang="en-US" sz="1800">
                        <a:solidFill>
                          <a:srgbClr val="E3E0DD"/>
                        </a:solidFill>
                        <a:latin typeface="Arial Narrow" charset="0"/>
                        <a:ea typeface="ＭＳ Ｐゴシック" charset="-128"/>
                        <a:cs typeface="ＭＳ Ｐゴシック" charset="-128"/>
                      </a:rPr>
                      <a:t>Recycle &amp; Compost</a:t>
                    </a:r>
                  </a:p>
                </p:txBody>
              </p:sp>
            </p:grpSp>
            <p:grpSp>
              <p:nvGrpSpPr>
                <p:cNvPr id="6" name="Group 10"/>
                <p:cNvGrpSpPr>
                  <a:grpSpLocks/>
                </p:cNvGrpSpPr>
                <p:nvPr/>
              </p:nvGrpSpPr>
              <p:grpSpPr bwMode="auto">
                <a:xfrm>
                  <a:off x="3072" y="2544"/>
                  <a:ext cx="1296" cy="448"/>
                  <a:chOff x="2256" y="2448"/>
                  <a:chExt cx="1296" cy="448"/>
                </a:xfrm>
              </p:grpSpPr>
              <p:sp>
                <p:nvSpPr>
                  <p:cNvPr id="789515" name="AutoShape 11"/>
                  <p:cNvSpPr>
                    <a:spLocks noChangeArrowheads="1"/>
                  </p:cNvSpPr>
                  <p:nvPr/>
                </p:nvSpPr>
                <p:spPr bwMode="auto">
                  <a:xfrm>
                    <a:off x="2256" y="2448"/>
                    <a:ext cx="1296" cy="448"/>
                  </a:xfrm>
                  <a:custGeom>
                    <a:avLst/>
                    <a:gdLst>
                      <a:gd name="G0" fmla="+- 4133 0 0"/>
                      <a:gd name="G1" fmla="+- 21600 0 4133"/>
                      <a:gd name="G2" fmla="*/ 4133 1 2"/>
                      <a:gd name="G3" fmla="+- 21600 0 G2"/>
                      <a:gd name="G4" fmla="+/ 4133 21600 2"/>
                      <a:gd name="G5" fmla="+/ G1 0 2"/>
                      <a:gd name="G6" fmla="*/ 21600 21600 4133"/>
                      <a:gd name="G7" fmla="*/ G6 1 2"/>
                      <a:gd name="G8" fmla="+- 21600 0 G7"/>
                      <a:gd name="G9" fmla="*/ 21600 1 2"/>
                      <a:gd name="G10" fmla="+- 4133 0 G9"/>
                      <a:gd name="G11" fmla="?: G10 G8 0"/>
                      <a:gd name="G12" fmla="?: G10 G7 21600"/>
                      <a:gd name="T0" fmla="*/ 19533 w 21600"/>
                      <a:gd name="T1" fmla="*/ 10800 h 21600"/>
                      <a:gd name="T2" fmla="*/ 10800 w 21600"/>
                      <a:gd name="T3" fmla="*/ 21600 h 21600"/>
                      <a:gd name="T4" fmla="*/ 2067 w 21600"/>
                      <a:gd name="T5" fmla="*/ 10800 h 21600"/>
                      <a:gd name="T6" fmla="*/ 10800 w 21600"/>
                      <a:gd name="T7" fmla="*/ 0 h 21600"/>
                      <a:gd name="T8" fmla="*/ 3867 w 21600"/>
                      <a:gd name="T9" fmla="*/ 3867 h 21600"/>
                      <a:gd name="T10" fmla="*/ 17733 w 21600"/>
                      <a:gd name="T11" fmla="*/ 17733 h 21600"/>
                    </a:gdLst>
                    <a:ahLst/>
                    <a:cxnLst>
                      <a:cxn ang="0">
                        <a:pos x="T0" y="T1"/>
                      </a:cxn>
                      <a:cxn ang="0">
                        <a:pos x="T2" y="T3"/>
                      </a:cxn>
                      <a:cxn ang="0">
                        <a:pos x="T4" y="T5"/>
                      </a:cxn>
                      <a:cxn ang="0">
                        <a:pos x="T6" y="T7"/>
                      </a:cxn>
                    </a:cxnLst>
                    <a:rect l="T8" t="T9" r="T10" b="T11"/>
                    <a:pathLst>
                      <a:path w="21600" h="21600">
                        <a:moveTo>
                          <a:pt x="0" y="0"/>
                        </a:moveTo>
                        <a:lnTo>
                          <a:pt x="4133" y="21600"/>
                        </a:lnTo>
                        <a:lnTo>
                          <a:pt x="17467" y="21600"/>
                        </a:lnTo>
                        <a:lnTo>
                          <a:pt x="21600" y="0"/>
                        </a:lnTo>
                        <a:close/>
                      </a:path>
                    </a:pathLst>
                  </a:custGeom>
                  <a:solidFill>
                    <a:srgbClr val="D3B14D"/>
                  </a:solidFill>
                  <a:ln w="9525">
                    <a:noFill/>
                    <a:miter lim="800000"/>
                    <a:headEnd/>
                    <a:tailEnd/>
                  </a:ln>
                </p:spPr>
                <p:txBody>
                  <a:bodyPr wrap="none" anchor="ctr">
                    <a:prstTxWarp prst="textNoShape">
                      <a:avLst/>
                    </a:prstTxWarp>
                  </a:bodyPr>
                  <a:lstStyle/>
                  <a:p>
                    <a:endParaRPr lang="en-US"/>
                  </a:p>
                </p:txBody>
              </p:sp>
              <p:sp>
                <p:nvSpPr>
                  <p:cNvPr id="789516" name="Text Box 12"/>
                  <p:cNvSpPr txBox="1">
                    <a:spLocks noChangeArrowheads="1"/>
                  </p:cNvSpPr>
                  <p:nvPr/>
                </p:nvSpPr>
                <p:spPr bwMode="auto">
                  <a:xfrm>
                    <a:off x="2544" y="2544"/>
                    <a:ext cx="720" cy="231"/>
                  </a:xfrm>
                  <a:prstGeom prst="rect">
                    <a:avLst/>
                  </a:prstGeom>
                  <a:solidFill>
                    <a:srgbClr val="D3B14D"/>
                  </a:solidFill>
                  <a:ln w="9525">
                    <a:noFill/>
                    <a:miter lim="800000"/>
                    <a:headEnd/>
                    <a:tailEnd/>
                  </a:ln>
                </p:spPr>
                <p:txBody>
                  <a:bodyPr>
                    <a:prstTxWarp prst="textNoShape">
                      <a:avLst/>
                    </a:prstTxWarp>
                    <a:spAutoFit/>
                  </a:bodyPr>
                  <a:lstStyle/>
                  <a:p>
                    <a:pPr algn="ctr">
                      <a:spcBef>
                        <a:spcPct val="50000"/>
                      </a:spcBef>
                    </a:pPr>
                    <a:r>
                      <a:rPr lang="en-US" sz="1800">
                        <a:solidFill>
                          <a:srgbClr val="E3E0DD"/>
                        </a:solidFill>
                        <a:latin typeface="Arial Narrow" charset="0"/>
                        <a:ea typeface="ＭＳ Ｐゴシック" charset="-128"/>
                        <a:cs typeface="ＭＳ Ｐゴシック" charset="-128"/>
                      </a:rPr>
                      <a:t>Treat</a:t>
                    </a:r>
                    <a:endParaRPr lang="en-US" sz="1600">
                      <a:solidFill>
                        <a:srgbClr val="E3E0DD"/>
                      </a:solidFill>
                      <a:latin typeface="Arial Narrow" charset="0"/>
                      <a:ea typeface="ＭＳ Ｐゴシック" charset="-128"/>
                      <a:cs typeface="ＭＳ Ｐゴシック" charset="-128"/>
                    </a:endParaRPr>
                  </a:p>
                </p:txBody>
              </p:sp>
            </p:grpSp>
            <p:grpSp>
              <p:nvGrpSpPr>
                <p:cNvPr id="7" name="Group 13"/>
                <p:cNvGrpSpPr>
                  <a:grpSpLocks/>
                </p:cNvGrpSpPr>
                <p:nvPr/>
              </p:nvGrpSpPr>
              <p:grpSpPr bwMode="auto">
                <a:xfrm>
                  <a:off x="2304" y="1248"/>
                  <a:ext cx="2832" cy="448"/>
                  <a:chOff x="1488" y="1152"/>
                  <a:chExt cx="2832" cy="448"/>
                </a:xfrm>
              </p:grpSpPr>
              <p:sp>
                <p:nvSpPr>
                  <p:cNvPr id="789518" name="AutoShape 14"/>
                  <p:cNvSpPr>
                    <a:spLocks noChangeArrowheads="1"/>
                  </p:cNvSpPr>
                  <p:nvPr/>
                </p:nvSpPr>
                <p:spPr bwMode="auto">
                  <a:xfrm>
                    <a:off x="1488" y="1152"/>
                    <a:ext cx="2832" cy="448"/>
                  </a:xfrm>
                  <a:custGeom>
                    <a:avLst/>
                    <a:gdLst>
                      <a:gd name="G0" fmla="+- 2036 0 0"/>
                      <a:gd name="G1" fmla="+- 21600 0 2036"/>
                      <a:gd name="G2" fmla="*/ 2036 1 2"/>
                      <a:gd name="G3" fmla="+- 21600 0 G2"/>
                      <a:gd name="G4" fmla="+/ 2036 21600 2"/>
                      <a:gd name="G5" fmla="+/ G1 0 2"/>
                      <a:gd name="G6" fmla="*/ 21600 21600 2036"/>
                      <a:gd name="G7" fmla="*/ G6 1 2"/>
                      <a:gd name="G8" fmla="+- 21600 0 G7"/>
                      <a:gd name="G9" fmla="*/ 21600 1 2"/>
                      <a:gd name="G10" fmla="+- 2036 0 G9"/>
                      <a:gd name="G11" fmla="?: G10 G8 0"/>
                      <a:gd name="G12" fmla="?: G10 G7 21600"/>
                      <a:gd name="T0" fmla="*/ 20582 w 21600"/>
                      <a:gd name="T1" fmla="*/ 10800 h 21600"/>
                      <a:gd name="T2" fmla="*/ 10800 w 21600"/>
                      <a:gd name="T3" fmla="*/ 21600 h 21600"/>
                      <a:gd name="T4" fmla="*/ 1018 w 21600"/>
                      <a:gd name="T5" fmla="*/ 10800 h 21600"/>
                      <a:gd name="T6" fmla="*/ 10800 w 21600"/>
                      <a:gd name="T7" fmla="*/ 0 h 21600"/>
                      <a:gd name="T8" fmla="*/ 2818 w 21600"/>
                      <a:gd name="T9" fmla="*/ 2818 h 21600"/>
                      <a:gd name="T10" fmla="*/ 18782 w 21600"/>
                      <a:gd name="T11" fmla="*/ 18782 h 21600"/>
                    </a:gdLst>
                    <a:ahLst/>
                    <a:cxnLst>
                      <a:cxn ang="0">
                        <a:pos x="T0" y="T1"/>
                      </a:cxn>
                      <a:cxn ang="0">
                        <a:pos x="T2" y="T3"/>
                      </a:cxn>
                      <a:cxn ang="0">
                        <a:pos x="T4" y="T5"/>
                      </a:cxn>
                      <a:cxn ang="0">
                        <a:pos x="T6" y="T7"/>
                      </a:cxn>
                    </a:cxnLst>
                    <a:rect l="T8" t="T9" r="T10" b="T11"/>
                    <a:pathLst>
                      <a:path w="21600" h="21600">
                        <a:moveTo>
                          <a:pt x="0" y="0"/>
                        </a:moveTo>
                        <a:lnTo>
                          <a:pt x="2036" y="21600"/>
                        </a:lnTo>
                        <a:lnTo>
                          <a:pt x="19564" y="21600"/>
                        </a:lnTo>
                        <a:lnTo>
                          <a:pt x="21600" y="0"/>
                        </a:lnTo>
                        <a:close/>
                      </a:path>
                    </a:pathLst>
                  </a:custGeom>
                  <a:solidFill>
                    <a:srgbClr val="25247B"/>
                  </a:solidFill>
                  <a:ln w="9525">
                    <a:noFill/>
                    <a:miter lim="800000"/>
                    <a:headEnd/>
                    <a:tailEnd/>
                  </a:ln>
                </p:spPr>
                <p:txBody>
                  <a:bodyPr wrap="none" anchor="ctr">
                    <a:prstTxWarp prst="textNoShape">
                      <a:avLst/>
                    </a:prstTxWarp>
                  </a:bodyPr>
                  <a:lstStyle/>
                  <a:p>
                    <a:endParaRPr lang="en-US"/>
                  </a:p>
                </p:txBody>
              </p:sp>
              <p:sp>
                <p:nvSpPr>
                  <p:cNvPr id="789519" name="Text Box 15"/>
                  <p:cNvSpPr txBox="1">
                    <a:spLocks noChangeArrowheads="1"/>
                  </p:cNvSpPr>
                  <p:nvPr/>
                </p:nvSpPr>
                <p:spPr bwMode="auto">
                  <a:xfrm>
                    <a:off x="1728" y="1248"/>
                    <a:ext cx="2352" cy="231"/>
                  </a:xfrm>
                  <a:prstGeom prst="rect">
                    <a:avLst/>
                  </a:prstGeom>
                  <a:solidFill>
                    <a:srgbClr val="25247B"/>
                  </a:solidFill>
                  <a:ln w="9525">
                    <a:noFill/>
                    <a:miter lim="800000"/>
                    <a:headEnd/>
                    <a:tailEnd/>
                  </a:ln>
                </p:spPr>
                <p:txBody>
                  <a:bodyPr>
                    <a:prstTxWarp prst="textNoShape">
                      <a:avLst/>
                    </a:prstTxWarp>
                    <a:spAutoFit/>
                  </a:bodyPr>
                  <a:lstStyle/>
                  <a:p>
                    <a:pPr algn="ctr">
                      <a:spcBef>
                        <a:spcPct val="50000"/>
                      </a:spcBef>
                    </a:pPr>
                    <a:r>
                      <a:rPr lang="en-US" sz="1800">
                        <a:solidFill>
                          <a:srgbClr val="E3E0DD"/>
                        </a:solidFill>
                        <a:latin typeface="Arial Narrow" charset="0"/>
                        <a:ea typeface="ＭＳ Ｐゴシック" charset="-128"/>
                        <a:cs typeface="ＭＳ Ｐゴシック" charset="-128"/>
                      </a:rPr>
                      <a:t>Avoid &amp; Reduce</a:t>
                    </a:r>
                  </a:p>
                </p:txBody>
              </p:sp>
            </p:grpSp>
            <p:grpSp>
              <p:nvGrpSpPr>
                <p:cNvPr id="8" name="Group 16"/>
                <p:cNvGrpSpPr>
                  <a:grpSpLocks/>
                </p:cNvGrpSpPr>
                <p:nvPr/>
              </p:nvGrpSpPr>
              <p:grpSpPr bwMode="auto">
                <a:xfrm>
                  <a:off x="2544" y="1680"/>
                  <a:ext cx="2352" cy="448"/>
                  <a:chOff x="1728" y="1584"/>
                  <a:chExt cx="2352" cy="448"/>
                </a:xfrm>
              </p:grpSpPr>
              <p:sp>
                <p:nvSpPr>
                  <p:cNvPr id="789521" name="AutoShape 17"/>
                  <p:cNvSpPr>
                    <a:spLocks noChangeArrowheads="1"/>
                  </p:cNvSpPr>
                  <p:nvPr/>
                </p:nvSpPr>
                <p:spPr bwMode="auto">
                  <a:xfrm>
                    <a:off x="1728" y="1584"/>
                    <a:ext cx="2352" cy="448"/>
                  </a:xfrm>
                  <a:custGeom>
                    <a:avLst/>
                    <a:gdLst>
                      <a:gd name="G0" fmla="+- 2608 0 0"/>
                      <a:gd name="G1" fmla="+- 21600 0 2608"/>
                      <a:gd name="G2" fmla="*/ 2608 1 2"/>
                      <a:gd name="G3" fmla="+- 21600 0 G2"/>
                      <a:gd name="G4" fmla="+/ 2608 21600 2"/>
                      <a:gd name="G5" fmla="+/ G1 0 2"/>
                      <a:gd name="G6" fmla="*/ 21600 21600 2608"/>
                      <a:gd name="G7" fmla="*/ G6 1 2"/>
                      <a:gd name="G8" fmla="+- 21600 0 G7"/>
                      <a:gd name="G9" fmla="*/ 21600 1 2"/>
                      <a:gd name="G10" fmla="+- 2608 0 G9"/>
                      <a:gd name="G11" fmla="?: G10 G8 0"/>
                      <a:gd name="G12" fmla="?: G10 G7 21600"/>
                      <a:gd name="T0" fmla="*/ 20296 w 21600"/>
                      <a:gd name="T1" fmla="*/ 10800 h 21600"/>
                      <a:gd name="T2" fmla="*/ 10800 w 21600"/>
                      <a:gd name="T3" fmla="*/ 21600 h 21600"/>
                      <a:gd name="T4" fmla="*/ 1304 w 21600"/>
                      <a:gd name="T5" fmla="*/ 10800 h 21600"/>
                      <a:gd name="T6" fmla="*/ 10800 w 21600"/>
                      <a:gd name="T7" fmla="*/ 0 h 21600"/>
                      <a:gd name="T8" fmla="*/ 3104 w 21600"/>
                      <a:gd name="T9" fmla="*/ 3104 h 21600"/>
                      <a:gd name="T10" fmla="*/ 18496 w 21600"/>
                      <a:gd name="T11" fmla="*/ 18496 h 21600"/>
                    </a:gdLst>
                    <a:ahLst/>
                    <a:cxnLst>
                      <a:cxn ang="0">
                        <a:pos x="T0" y="T1"/>
                      </a:cxn>
                      <a:cxn ang="0">
                        <a:pos x="T2" y="T3"/>
                      </a:cxn>
                      <a:cxn ang="0">
                        <a:pos x="T4" y="T5"/>
                      </a:cxn>
                      <a:cxn ang="0">
                        <a:pos x="T6" y="T7"/>
                      </a:cxn>
                    </a:cxnLst>
                    <a:rect l="T8" t="T9" r="T10" b="T11"/>
                    <a:pathLst>
                      <a:path w="21600" h="21600">
                        <a:moveTo>
                          <a:pt x="0" y="0"/>
                        </a:moveTo>
                        <a:lnTo>
                          <a:pt x="2608" y="21600"/>
                        </a:lnTo>
                        <a:lnTo>
                          <a:pt x="18992" y="21600"/>
                        </a:lnTo>
                        <a:lnTo>
                          <a:pt x="21600" y="0"/>
                        </a:lnTo>
                        <a:close/>
                      </a:path>
                    </a:pathLst>
                  </a:custGeom>
                  <a:solidFill>
                    <a:srgbClr val="00427A"/>
                  </a:solidFill>
                  <a:ln w="9525">
                    <a:noFill/>
                    <a:miter lim="800000"/>
                    <a:headEnd/>
                    <a:tailEnd/>
                  </a:ln>
                </p:spPr>
                <p:txBody>
                  <a:bodyPr wrap="none" anchor="ctr">
                    <a:prstTxWarp prst="textNoShape">
                      <a:avLst/>
                    </a:prstTxWarp>
                  </a:bodyPr>
                  <a:lstStyle/>
                  <a:p>
                    <a:endParaRPr lang="en-US"/>
                  </a:p>
                </p:txBody>
              </p:sp>
              <p:sp>
                <p:nvSpPr>
                  <p:cNvPr id="789522" name="Text Box 18"/>
                  <p:cNvSpPr txBox="1">
                    <a:spLocks noChangeArrowheads="1"/>
                  </p:cNvSpPr>
                  <p:nvPr/>
                </p:nvSpPr>
                <p:spPr bwMode="auto">
                  <a:xfrm>
                    <a:off x="2016" y="1680"/>
                    <a:ext cx="1776" cy="231"/>
                  </a:xfrm>
                  <a:prstGeom prst="rect">
                    <a:avLst/>
                  </a:prstGeom>
                  <a:solidFill>
                    <a:srgbClr val="00427A"/>
                  </a:solidFill>
                  <a:ln w="9525">
                    <a:noFill/>
                    <a:miter lim="800000"/>
                    <a:headEnd/>
                    <a:tailEnd/>
                  </a:ln>
                </p:spPr>
                <p:txBody>
                  <a:bodyPr>
                    <a:prstTxWarp prst="textNoShape">
                      <a:avLst/>
                    </a:prstTxWarp>
                    <a:spAutoFit/>
                  </a:bodyPr>
                  <a:lstStyle/>
                  <a:p>
                    <a:pPr algn="ctr">
                      <a:spcBef>
                        <a:spcPct val="50000"/>
                      </a:spcBef>
                    </a:pPr>
                    <a:r>
                      <a:rPr lang="en-US" sz="1800">
                        <a:solidFill>
                          <a:srgbClr val="E3E0DD"/>
                        </a:solidFill>
                        <a:latin typeface="Arial Narrow" charset="0"/>
                        <a:ea typeface="ＭＳ Ｐゴシック" charset="-128"/>
                        <a:cs typeface="ＭＳ Ｐゴシック" charset="-128"/>
                      </a:rPr>
                      <a:t>Reuse</a:t>
                    </a:r>
                  </a:p>
                </p:txBody>
              </p:sp>
            </p:grpSp>
            <p:grpSp>
              <p:nvGrpSpPr>
                <p:cNvPr id="9" name="Group 19"/>
                <p:cNvGrpSpPr>
                  <a:grpSpLocks/>
                </p:cNvGrpSpPr>
                <p:nvPr/>
              </p:nvGrpSpPr>
              <p:grpSpPr bwMode="auto">
                <a:xfrm>
                  <a:off x="3312" y="2976"/>
                  <a:ext cx="816" cy="720"/>
                  <a:chOff x="2496" y="2880"/>
                  <a:chExt cx="816" cy="720"/>
                </a:xfrm>
              </p:grpSpPr>
              <p:sp>
                <p:nvSpPr>
                  <p:cNvPr id="789524" name="AutoShape 20"/>
                  <p:cNvSpPr>
                    <a:spLocks noChangeArrowheads="1"/>
                  </p:cNvSpPr>
                  <p:nvPr/>
                </p:nvSpPr>
                <p:spPr bwMode="auto">
                  <a:xfrm flipV="1">
                    <a:off x="2496" y="2880"/>
                    <a:ext cx="816" cy="720"/>
                  </a:xfrm>
                  <a:prstGeom prst="triangle">
                    <a:avLst>
                      <a:gd name="adj" fmla="val 50000"/>
                    </a:avLst>
                  </a:prstGeom>
                  <a:solidFill>
                    <a:srgbClr val="808285"/>
                  </a:solidFill>
                  <a:ln w="9525">
                    <a:noFill/>
                    <a:miter lim="800000"/>
                    <a:headEnd/>
                    <a:tailEnd/>
                  </a:ln>
                </p:spPr>
                <p:txBody>
                  <a:bodyPr wrap="none" anchor="ctr">
                    <a:prstTxWarp prst="textNoShape">
                      <a:avLst/>
                    </a:prstTxWarp>
                  </a:bodyPr>
                  <a:lstStyle/>
                  <a:p>
                    <a:endParaRPr lang="en-US"/>
                  </a:p>
                </p:txBody>
              </p:sp>
              <p:sp>
                <p:nvSpPr>
                  <p:cNvPr id="789525" name="Text Box 21"/>
                  <p:cNvSpPr txBox="1">
                    <a:spLocks noChangeArrowheads="1"/>
                  </p:cNvSpPr>
                  <p:nvPr/>
                </p:nvSpPr>
                <p:spPr bwMode="auto">
                  <a:xfrm>
                    <a:off x="2544" y="2976"/>
                    <a:ext cx="720" cy="21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a:solidFill>
                          <a:srgbClr val="E3E0DD"/>
                        </a:solidFill>
                        <a:latin typeface="Arial Narrow" charset="0"/>
                        <a:ea typeface="ＭＳ Ｐゴシック" charset="-128"/>
                        <a:cs typeface="ＭＳ Ｐゴシック" charset="-128"/>
                      </a:rPr>
                      <a:t>Dispose</a:t>
                    </a:r>
                  </a:p>
                </p:txBody>
              </p:sp>
            </p:grpSp>
          </p:grpSp>
          <p:sp>
            <p:nvSpPr>
              <p:cNvPr id="789526" name="AutoShape 22"/>
              <p:cNvSpPr>
                <a:spLocks noChangeArrowheads="1"/>
              </p:cNvSpPr>
              <p:nvPr/>
            </p:nvSpPr>
            <p:spPr bwMode="auto">
              <a:xfrm flipV="1">
                <a:off x="2304" y="1248"/>
                <a:ext cx="2832" cy="2448"/>
              </a:xfrm>
              <a:prstGeom prst="triangle">
                <a:avLst>
                  <a:gd name="adj" fmla="val 50000"/>
                </a:avLst>
              </a:prstGeom>
              <a:noFill/>
              <a:ln w="50800">
                <a:solidFill>
                  <a:schemeClr val="tx1"/>
                </a:solidFill>
                <a:miter lim="800000"/>
                <a:headEnd/>
                <a:tailEnd/>
              </a:ln>
            </p:spPr>
            <p:txBody>
              <a:bodyPr wrap="none" anchor="ctr">
                <a:prstTxWarp prst="textNoShape">
                  <a:avLst/>
                </a:prstTxWarp>
              </a:bodyPr>
              <a:lstStyle/>
              <a:p>
                <a:endParaRPr lang="en-US"/>
              </a:p>
            </p:txBody>
          </p:sp>
        </p:grpSp>
        <p:sp>
          <p:nvSpPr>
            <p:cNvPr id="789527" name="Text Box 23"/>
            <p:cNvSpPr txBox="1">
              <a:spLocks noChangeArrowheads="1"/>
            </p:cNvSpPr>
            <p:nvPr/>
          </p:nvSpPr>
          <p:spPr bwMode="auto">
            <a:xfrm>
              <a:off x="576" y="3936"/>
              <a:ext cx="4752" cy="2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a:latin typeface="Arial" charset="0"/>
                  <a:ea typeface="ＭＳ Ｐゴシック" charset="-128"/>
                  <a:cs typeface="ＭＳ Ｐゴシック" charset="-128"/>
                </a:rPr>
                <a:t>Least Preferable</a:t>
              </a:r>
              <a:endParaRPr lang="en-US" sz="1800">
                <a:latin typeface="BlairMdITC TT-Medium" charset="0"/>
                <a:ea typeface="ＭＳ Ｐゴシック" charset="-128"/>
                <a:cs typeface="ＭＳ Ｐゴシック" charset="-128"/>
              </a:endParaRPr>
            </a:p>
          </p:txBody>
        </p: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p:cNvSpPr>
            <a:spLocks noGrp="1" noChangeArrowheads="1"/>
          </p:cNvSpPr>
          <p:nvPr>
            <p:ph type="title"/>
          </p:nvPr>
        </p:nvSpPr>
        <p:spPr/>
        <p:txBody>
          <a:bodyPr/>
          <a:lstStyle/>
          <a:p>
            <a:r>
              <a:rPr lang="en-US" dirty="0">
                <a:latin typeface="Arial" charset="0"/>
              </a:rPr>
              <a:t>Zero Waste Path</a:t>
            </a:r>
            <a:endParaRPr lang="en-US" dirty="0"/>
          </a:p>
        </p:txBody>
      </p:sp>
      <p:pic>
        <p:nvPicPr>
          <p:cNvPr id="783363" name="Picture 3"/>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rcRect b="7709"/>
              <a:stretch>
                <a:fillRect/>
              </a:stretch>
            </p:blipFill>
          </mc:Choice>
          <mc:Fallback>
            <p:blipFill>
              <a:blip r:embed="rId4"/>
              <a:srcRect b="7709"/>
              <a:stretch>
                <a:fillRect/>
              </a:stretch>
            </p:blipFill>
          </mc:Fallback>
        </mc:AlternateContent>
        <p:spPr bwMode="auto">
          <a:xfrm>
            <a:off x="1296468" y="1509420"/>
            <a:ext cx="7537450" cy="4756150"/>
          </a:xfrm>
          <a:prstGeom prst="rect">
            <a:avLst/>
          </a:prstGeom>
          <a:solidFill>
            <a:schemeClr val="bg1">
              <a:lumMod val="50000"/>
            </a:schemeClr>
          </a:solid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solidFill>
            <a:srgbClr val="10503B"/>
          </a:solidFill>
          <a:ln/>
          <a:effectLst/>
        </p:spPr>
        <p:txBody>
          <a:bodyPr lIns="90488" tIns="44450" rIns="90488" bIns="44450">
            <a:normAutofit fontScale="90000"/>
          </a:bodyPr>
          <a:lstStyle/>
          <a:p>
            <a:r>
              <a:rPr lang="en-US" sz="3600" dirty="0"/>
              <a:t>Aiming for zero waste is</a:t>
            </a:r>
            <a:r>
              <a:rPr lang="en-US" sz="3600" dirty="0" smtClean="0"/>
              <a:t> </a:t>
            </a:r>
            <a:br>
              <a:rPr lang="en-US" sz="3600" dirty="0" smtClean="0"/>
            </a:br>
            <a:r>
              <a:rPr lang="en-US" sz="3600" dirty="0" smtClean="0"/>
              <a:t>key </a:t>
            </a:r>
            <a:r>
              <a:rPr lang="en-US" sz="3600" dirty="0"/>
              <a:t>GHG abatement strategy</a:t>
            </a:r>
            <a:endParaRPr lang="en-US" dirty="0"/>
          </a:p>
        </p:txBody>
      </p:sp>
      <p:sp>
        <p:nvSpPr>
          <p:cNvPr id="822275" name="Rectangle 3"/>
          <p:cNvSpPr>
            <a:spLocks noChangeArrowheads="1"/>
          </p:cNvSpPr>
          <p:nvPr/>
        </p:nvSpPr>
        <p:spPr bwMode="auto">
          <a:xfrm>
            <a:off x="1105183" y="1575900"/>
            <a:ext cx="7582821" cy="3933825"/>
          </a:xfrm>
          <a:prstGeom prst="rect">
            <a:avLst/>
          </a:prstGeom>
          <a:solidFill>
            <a:schemeClr val="bg1">
              <a:lumMod val="50000"/>
            </a:schemeClr>
          </a:solidFill>
          <a:ln w="12700">
            <a:noFill/>
            <a:miter lim="800000"/>
            <a:headEnd/>
            <a:tailEnd/>
          </a:ln>
          <a:effectLst/>
        </p:spPr>
        <p:txBody>
          <a:bodyPr wrap="square" lIns="90488" tIns="44450" rIns="90488" bIns="44450">
            <a:prstTxWarp prst="textNoShape">
              <a:avLst/>
            </a:prstTxWarp>
            <a:spAutoFit/>
          </a:bodyPr>
          <a:lstStyle/>
          <a:p>
            <a:pPr defTabSz="915988">
              <a:tabLst>
                <a:tab pos="3943350" algn="r"/>
                <a:tab pos="6350000" algn="r"/>
                <a:tab pos="8618538" algn="r"/>
              </a:tabLst>
            </a:pPr>
            <a:r>
              <a:rPr lang="en-US" sz="1800" b="1" dirty="0">
                <a:solidFill>
                  <a:srgbClr val="FAFD00"/>
                </a:solidFill>
                <a:latin typeface="+mj-lt"/>
              </a:rPr>
              <a:t>Abatement	Megatons	 % of Abatement</a:t>
            </a:r>
          </a:p>
          <a:p>
            <a:pPr defTabSz="915988">
              <a:tabLst>
                <a:tab pos="3943350" algn="r"/>
                <a:tab pos="6350000" algn="r"/>
                <a:tab pos="8618538" algn="r"/>
              </a:tabLst>
            </a:pPr>
            <a:r>
              <a:rPr lang="en-US" sz="1800" b="1" dirty="0">
                <a:solidFill>
                  <a:srgbClr val="FAFD00"/>
                </a:solidFill>
                <a:latin typeface="+mj-lt"/>
              </a:rPr>
              <a:t>Strategy	CO</a:t>
            </a:r>
            <a:r>
              <a:rPr lang="en-US" sz="1800" b="1" baseline="-25000" dirty="0">
                <a:solidFill>
                  <a:srgbClr val="FAFD00"/>
                </a:solidFill>
                <a:latin typeface="+mj-lt"/>
              </a:rPr>
              <a:t>2</a:t>
            </a:r>
            <a:r>
              <a:rPr lang="en-US" sz="1800" b="1" dirty="0">
                <a:solidFill>
                  <a:srgbClr val="FAFD00"/>
                </a:solidFill>
                <a:latin typeface="+mj-lt"/>
              </a:rPr>
              <a:t> eq.	 Needed in 2030 to</a:t>
            </a:r>
          </a:p>
          <a:p>
            <a:pPr defTabSz="915988">
              <a:tabLst>
                <a:tab pos="3943350" algn="r"/>
                <a:tab pos="6350000" algn="r"/>
                <a:tab pos="8618538" algn="r"/>
              </a:tabLst>
            </a:pPr>
            <a:r>
              <a:rPr lang="en-US" sz="1800" b="1" dirty="0">
                <a:solidFill>
                  <a:srgbClr val="FAFD00"/>
                </a:solidFill>
                <a:latin typeface="+mj-lt"/>
              </a:rPr>
              <a:t>		Return to 1990</a:t>
            </a:r>
          </a:p>
          <a:p>
            <a:pPr defTabSz="915988">
              <a:tabLst>
                <a:tab pos="3943350" algn="r"/>
                <a:tab pos="6350000" algn="r"/>
                <a:tab pos="8618538" algn="r"/>
              </a:tabLst>
            </a:pPr>
            <a:r>
              <a:rPr lang="en-US" sz="1800" b="1" dirty="0">
                <a:solidFill>
                  <a:srgbClr val="F4C041"/>
                </a:solidFill>
                <a:latin typeface="+mj-lt"/>
              </a:rPr>
              <a:t>Reducing waste</a:t>
            </a:r>
          </a:p>
          <a:p>
            <a:pPr defTabSz="915988">
              <a:tabLst>
                <a:tab pos="3943350" algn="r"/>
                <a:tab pos="6350000" algn="r"/>
                <a:tab pos="8618538" algn="r"/>
              </a:tabLst>
            </a:pPr>
            <a:r>
              <a:rPr lang="en-US" sz="1800" b="1" dirty="0">
                <a:solidFill>
                  <a:srgbClr val="F4C041"/>
                </a:solidFill>
                <a:latin typeface="+mj-lt"/>
              </a:rPr>
              <a:t>via prevention, reuse, </a:t>
            </a:r>
          </a:p>
          <a:p>
            <a:pPr defTabSz="915988">
              <a:tabLst>
                <a:tab pos="3943350" algn="r"/>
                <a:tab pos="6350000" algn="r"/>
                <a:tab pos="8618538" algn="r"/>
              </a:tabLst>
            </a:pPr>
            <a:r>
              <a:rPr lang="en-US" sz="1800" b="1" dirty="0">
                <a:solidFill>
                  <a:srgbClr val="F4C041"/>
                </a:solidFill>
                <a:latin typeface="+mj-lt"/>
              </a:rPr>
              <a:t>recycling, composting	406	11.6%</a:t>
            </a:r>
          </a:p>
          <a:p>
            <a:pPr defTabSz="915988">
              <a:tabLst>
                <a:tab pos="3943350" algn="r"/>
                <a:tab pos="6350000" algn="r"/>
                <a:tab pos="8618538" algn="r"/>
              </a:tabLst>
            </a:pPr>
            <a:endParaRPr lang="en-US" sz="1800" b="1" dirty="0">
              <a:latin typeface="+mj-lt"/>
            </a:endParaRPr>
          </a:p>
          <a:p>
            <a:pPr defTabSz="915988">
              <a:tabLst>
                <a:tab pos="3943350" algn="r"/>
                <a:tab pos="6350000" algn="r"/>
                <a:tab pos="8618538" algn="r"/>
              </a:tabLst>
            </a:pPr>
            <a:r>
              <a:rPr lang="en-US" sz="1800" b="1" dirty="0">
                <a:latin typeface="+mj-lt"/>
              </a:rPr>
              <a:t>Lighting	240	6.9%</a:t>
            </a:r>
          </a:p>
          <a:p>
            <a:pPr defTabSz="915988">
              <a:tabLst>
                <a:tab pos="3943350" algn="r"/>
                <a:tab pos="6350000" algn="r"/>
                <a:tab pos="8618538" algn="r"/>
              </a:tabLst>
            </a:pPr>
            <a:r>
              <a:rPr lang="en-US" sz="1800" b="1" dirty="0">
                <a:latin typeface="+mj-lt"/>
              </a:rPr>
              <a:t>Vehicle Efficiency	195	5.6%</a:t>
            </a:r>
          </a:p>
          <a:p>
            <a:pPr defTabSz="915988">
              <a:tabLst>
                <a:tab pos="3943350" algn="r"/>
                <a:tab pos="6350000" algn="r"/>
                <a:tab pos="8618538" algn="r"/>
              </a:tabLst>
            </a:pPr>
            <a:r>
              <a:rPr lang="en-US" sz="1800" b="1" dirty="0">
                <a:latin typeface="+mj-lt"/>
              </a:rPr>
              <a:t>Lower Carbon Fuels	100	2.9%</a:t>
            </a:r>
          </a:p>
          <a:p>
            <a:pPr defTabSz="915988">
              <a:tabLst>
                <a:tab pos="3943350" algn="r"/>
                <a:tab pos="6350000" algn="r"/>
                <a:tab pos="8618538" algn="r"/>
              </a:tabLst>
            </a:pPr>
            <a:r>
              <a:rPr lang="en-US" sz="1800" b="1" dirty="0">
                <a:latin typeface="+mj-lt"/>
              </a:rPr>
              <a:t>Forest Management	110	3.1%</a:t>
            </a:r>
          </a:p>
          <a:p>
            <a:pPr defTabSz="915988">
              <a:tabLst>
                <a:tab pos="3943350" algn="r"/>
                <a:tab pos="6350000" algn="r"/>
                <a:tab pos="8618538" algn="r"/>
              </a:tabLst>
            </a:pPr>
            <a:r>
              <a:rPr lang="en-US" sz="1800" b="1" dirty="0">
                <a:latin typeface="+mj-lt"/>
              </a:rPr>
              <a:t>Carbon Capture &amp; Storage	95	2.7%</a:t>
            </a:r>
          </a:p>
          <a:p>
            <a:pPr defTabSz="915988">
              <a:tabLst>
                <a:tab pos="3943350" algn="r"/>
                <a:tab pos="6350000" algn="r"/>
                <a:tab pos="8618538" algn="r"/>
              </a:tabLst>
            </a:pPr>
            <a:r>
              <a:rPr lang="en-US" sz="1800" b="1" dirty="0">
                <a:latin typeface="+mj-lt"/>
              </a:rPr>
              <a:t>Wind	120	3.4%</a:t>
            </a:r>
          </a:p>
          <a:p>
            <a:pPr defTabSz="915988">
              <a:tabLst>
                <a:tab pos="3943350" algn="r"/>
                <a:tab pos="6350000" algn="r"/>
                <a:tab pos="8618538" algn="r"/>
              </a:tabLst>
            </a:pPr>
            <a:r>
              <a:rPr lang="en-US" sz="1800" b="1" dirty="0">
                <a:latin typeface="+mj-lt"/>
              </a:rPr>
              <a:t>Nuclear	70	2.0%</a:t>
            </a:r>
            <a:endParaRPr lang="en-US" b="1" dirty="0">
              <a:latin typeface="+mj-lt"/>
            </a:endParaRPr>
          </a:p>
        </p:txBody>
      </p:sp>
      <p:sp>
        <p:nvSpPr>
          <p:cNvPr id="822276" name="Text Box 4"/>
          <p:cNvSpPr txBox="1">
            <a:spLocks noChangeArrowheads="1"/>
          </p:cNvSpPr>
          <p:nvPr/>
        </p:nvSpPr>
        <p:spPr bwMode="auto">
          <a:xfrm>
            <a:off x="1102008" y="5653960"/>
            <a:ext cx="7162800" cy="5175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dirty="0"/>
              <a:t>Source:  ILSR, GAIA, and Eco-Cycle, </a:t>
            </a:r>
            <a:r>
              <a:rPr lang="en-US" sz="1400" i="1" dirty="0"/>
              <a:t>Stop Trashing the Climate</a:t>
            </a:r>
            <a:r>
              <a:rPr lang="en-US" sz="1400" dirty="0"/>
              <a:t> (2008), and </a:t>
            </a:r>
            <a:r>
              <a:rPr lang="en-US" sz="1400" dirty="0">
                <a:latin typeface="Times New Roman" charset="0"/>
                <a:ea typeface="Arial" charset="0"/>
                <a:cs typeface="Arial" charset="0"/>
              </a:rPr>
              <a:t>McKinsey &amp; Company, </a:t>
            </a:r>
            <a:r>
              <a:rPr lang="en-US" sz="1400" i="1" dirty="0">
                <a:latin typeface="Times New Roman" charset="0"/>
                <a:ea typeface="Arial" charset="0"/>
                <a:cs typeface="Arial" charset="0"/>
              </a:rPr>
              <a:t>Reducing U.S. Greenhouse Gas Emissions:  How Much and at What Cost? (2007)</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enty cover.jpg"/>
          <p:cNvPicPr>
            <a:picLocks noChangeAspect="1"/>
          </p:cNvPicPr>
          <p:nvPr/>
        </p:nvPicPr>
        <p:blipFill>
          <a:blip r:embed="rId2"/>
          <a:stretch>
            <a:fillRect/>
          </a:stretch>
        </p:blipFill>
        <p:spPr>
          <a:xfrm>
            <a:off x="2186856" y="0"/>
            <a:ext cx="4823898" cy="60910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descr="Large confetti"/>
          <p:cNvSpPr>
            <a:spLocks noGrp="1" noChangeArrowheads="1"/>
          </p:cNvSpPr>
          <p:nvPr>
            <p:ph type="title"/>
          </p:nvPr>
        </p:nvSpPr>
        <p:spPr/>
        <p:txBody>
          <a:bodyPr/>
          <a:lstStyle/>
          <a:p>
            <a:r>
              <a:rPr lang="en-US"/>
              <a:t>Plastics Recycling Low</a:t>
            </a:r>
          </a:p>
        </p:txBody>
      </p:sp>
      <p:graphicFrame>
        <p:nvGraphicFramePr>
          <p:cNvPr id="12414" name="Group 126"/>
          <p:cNvGraphicFramePr>
            <a:graphicFrameLocks noGrp="1"/>
          </p:cNvGraphicFramePr>
          <p:nvPr/>
        </p:nvGraphicFramePr>
        <p:xfrm>
          <a:off x="685800" y="1600200"/>
          <a:ext cx="7543800" cy="4286253"/>
        </p:xfrm>
        <a:graphic>
          <a:graphicData uri="http://schemas.openxmlformats.org/drawingml/2006/table">
            <a:tbl>
              <a:tblPr/>
              <a:tblGrid>
                <a:gridCol w="1905000"/>
                <a:gridCol w="1752600"/>
                <a:gridCol w="1905000"/>
                <a:gridCol w="1981200"/>
              </a:tblGrid>
              <a:tr h="638175">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endParaRPr kumimoji="0" lang="en-US" sz="1600" b="0" i="0" u="none" strike="noStrike" cap="none" normalizeH="0" baseline="0">
                        <a:ln>
                          <a:noFill/>
                        </a:ln>
                        <a:solidFill>
                          <a:schemeClr val="tx1"/>
                        </a:solidFill>
                        <a:effectLst/>
                        <a:latin typeface="Times New Roman" charset="0"/>
                        <a:ea typeface="ＭＳ Ｐゴシック" charset="-128"/>
                        <a:cs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a:ln>
                            <a:noFill/>
                          </a:ln>
                          <a:solidFill>
                            <a:schemeClr val="tx1"/>
                          </a:solidFill>
                          <a:effectLst/>
                          <a:latin typeface="Helvetica" charset="0"/>
                          <a:ea typeface="ＭＳ Ｐゴシック" charset="-128"/>
                          <a:cs typeface="ＭＳ Ｐゴシック" charset="-128"/>
                        </a:rPr>
                        <a:t>Generation</a:t>
                      </a:r>
                      <a:br>
                        <a:rPr kumimoji="0" lang="en-US" sz="1600" b="0" i="0" u="none" strike="noStrike" cap="none" normalizeH="0" baseline="0">
                          <a:ln>
                            <a:noFill/>
                          </a:ln>
                          <a:solidFill>
                            <a:schemeClr val="tx1"/>
                          </a:solidFill>
                          <a:effectLst/>
                          <a:latin typeface="Helvetica" charset="0"/>
                          <a:ea typeface="ＭＳ Ｐゴシック" charset="-128"/>
                          <a:cs typeface="ＭＳ Ｐゴシック" charset="-128"/>
                        </a:rPr>
                      </a:br>
                      <a:r>
                        <a:rPr kumimoji="0" lang="en-US" sz="1600" b="0" i="0" u="none" strike="noStrike" cap="none" normalizeH="0" baseline="0">
                          <a:ln>
                            <a:noFill/>
                          </a:ln>
                          <a:solidFill>
                            <a:schemeClr val="tx1"/>
                          </a:solidFill>
                          <a:effectLst/>
                          <a:latin typeface="Helvetica" charset="0"/>
                          <a:ea typeface="ＭＳ Ｐゴシック" charset="-128"/>
                          <a:cs typeface="ＭＳ Ｐゴシック" charset="-128"/>
                        </a:rPr>
                        <a:t>(thousand tons)</a:t>
                      </a:r>
                      <a:endParaRPr kumimoji="0" lang="en-US" sz="1600" b="0" i="0" u="none" strike="noStrike" cap="none" normalizeH="0" baseline="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a:ln>
                            <a:noFill/>
                          </a:ln>
                          <a:solidFill>
                            <a:schemeClr val="tx1"/>
                          </a:solidFill>
                          <a:effectLst/>
                          <a:latin typeface="Helvetica" charset="0"/>
                          <a:ea typeface="ＭＳ Ｐゴシック" charset="-128"/>
                          <a:cs typeface="ＭＳ Ｐゴシック" charset="-128"/>
                        </a:rPr>
                        <a:t>Recycling</a:t>
                      </a:r>
                      <a:br>
                        <a:rPr kumimoji="0" lang="en-US" sz="1600" b="0" i="0" u="none" strike="noStrike" cap="none" normalizeH="0" baseline="0">
                          <a:ln>
                            <a:noFill/>
                          </a:ln>
                          <a:solidFill>
                            <a:schemeClr val="tx1"/>
                          </a:solidFill>
                          <a:effectLst/>
                          <a:latin typeface="Helvetica" charset="0"/>
                          <a:ea typeface="ＭＳ Ｐゴシック" charset="-128"/>
                          <a:cs typeface="ＭＳ Ｐゴシック" charset="-128"/>
                        </a:rPr>
                      </a:br>
                      <a:r>
                        <a:rPr kumimoji="0" lang="en-US" sz="1600" b="0" i="0" u="none" strike="noStrike" cap="none" normalizeH="0" baseline="0">
                          <a:ln>
                            <a:noFill/>
                          </a:ln>
                          <a:solidFill>
                            <a:schemeClr val="tx1"/>
                          </a:solidFill>
                          <a:effectLst/>
                          <a:latin typeface="Helvetica" charset="0"/>
                          <a:ea typeface="ＭＳ Ｐゴシック" charset="-128"/>
                          <a:cs typeface="ＭＳ Ｐゴシック" charset="-128"/>
                        </a:rPr>
                        <a:t>(thousand tons)</a:t>
                      </a:r>
                      <a:endParaRPr kumimoji="0" lang="en-US" sz="1600" b="0" i="0" u="none" strike="noStrike" cap="none" normalizeH="0" baseline="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a:ln>
                            <a:noFill/>
                          </a:ln>
                          <a:solidFill>
                            <a:schemeClr val="tx1"/>
                          </a:solidFill>
                          <a:effectLst/>
                          <a:latin typeface="Helvetica" charset="0"/>
                          <a:ea typeface="ＭＳ Ｐゴシック" charset="-128"/>
                          <a:cs typeface="ＭＳ Ｐゴシック" charset="-128"/>
                        </a:rPr>
                        <a:t>Recycling Level</a:t>
                      </a:r>
                      <a:br>
                        <a:rPr kumimoji="0" lang="en-US" sz="1600" b="0" i="0" u="none" strike="noStrike" cap="none" normalizeH="0" baseline="0">
                          <a:ln>
                            <a:noFill/>
                          </a:ln>
                          <a:solidFill>
                            <a:schemeClr val="tx1"/>
                          </a:solidFill>
                          <a:effectLst/>
                          <a:latin typeface="Helvetica" charset="0"/>
                          <a:ea typeface="ＭＳ Ｐゴシック" charset="-128"/>
                          <a:cs typeface="ＭＳ Ｐゴシック" charset="-128"/>
                        </a:rPr>
                      </a:br>
                      <a:r>
                        <a:rPr kumimoji="0" lang="en-US" sz="1600" b="0" i="0" u="none" strike="noStrike" cap="none" normalizeH="0" baseline="0">
                          <a:ln>
                            <a:noFill/>
                          </a:ln>
                          <a:solidFill>
                            <a:schemeClr val="tx1"/>
                          </a:solidFill>
                          <a:effectLst/>
                          <a:latin typeface="Helvetica" charset="0"/>
                          <a:ea typeface="ＭＳ Ｐゴシック" charset="-128"/>
                          <a:cs typeface="ＭＳ Ｐゴシック" charset="-128"/>
                        </a:rPr>
                        <a:t>(percent by weight)</a:t>
                      </a:r>
                      <a:endParaRPr kumimoji="0" lang="en-US" sz="1600" b="0" i="0" u="none" strike="noStrike" cap="none" normalizeH="0" baseline="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3213">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a:ln>
                            <a:noFill/>
                          </a:ln>
                          <a:solidFill>
                            <a:schemeClr val="tx1"/>
                          </a:solidFill>
                          <a:effectLst/>
                          <a:latin typeface="Helvetica" charset="0"/>
                          <a:ea typeface="ＭＳ Ｐゴシック" charset="-128"/>
                          <a:cs typeface="ＭＳ Ｐゴシック" charset="-128"/>
                        </a:rPr>
                        <a:t>PET</a:t>
                      </a:r>
                      <a:endParaRPr kumimoji="0" lang="en-US" sz="1600" b="0" i="0" u="none" strike="noStrike" cap="none" normalizeH="0" baseline="0">
                        <a:ln>
                          <a:noFill/>
                        </a:ln>
                        <a:solidFill>
                          <a:schemeClr val="tx1"/>
                        </a:solidFill>
                        <a:effectLst/>
                        <a:latin typeface="Times New Roman" charset="0"/>
                        <a:ea typeface="ＭＳ Ｐゴシック" charset="-128"/>
                        <a:cs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dirty="0" smtClean="0">
                          <a:ln>
                            <a:noFill/>
                          </a:ln>
                          <a:solidFill>
                            <a:schemeClr val="tx1"/>
                          </a:solidFill>
                          <a:effectLst/>
                          <a:latin typeface="Helvetica" charset="0"/>
                          <a:ea typeface="ＭＳ Ｐゴシック" charset="-128"/>
                          <a:cs typeface="ＭＳ Ｐゴシック" charset="-128"/>
                        </a:rPr>
                        <a:t>	3,760</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dirty="0" smtClean="0">
                          <a:ln>
                            <a:noFill/>
                          </a:ln>
                          <a:solidFill>
                            <a:schemeClr val="tx1"/>
                          </a:solidFill>
                          <a:effectLst/>
                          <a:latin typeface="Helvetica" charset="0"/>
                          <a:ea typeface="ＭＳ Ｐゴシック" charset="-128"/>
                          <a:cs typeface="ＭＳ Ｐゴシック" charset="-128"/>
                        </a:rPr>
                        <a:t>	680</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dirty="0">
                          <a:ln>
                            <a:noFill/>
                          </a:ln>
                          <a:solidFill>
                            <a:schemeClr val="tx1"/>
                          </a:solidFill>
                          <a:effectLst/>
                          <a:latin typeface="Helvetica" charset="0"/>
                          <a:ea typeface="ＭＳ Ｐゴシック" charset="-128"/>
                          <a:cs typeface="ＭＳ Ｐゴシック" charset="-128"/>
                        </a:rPr>
                        <a:t>	</a:t>
                      </a:r>
                      <a:r>
                        <a:rPr kumimoji="0" lang="en-US" sz="1600" b="0" i="0" u="none" strike="noStrike" cap="none" normalizeH="0" baseline="0" dirty="0" smtClean="0">
                          <a:ln>
                            <a:noFill/>
                          </a:ln>
                          <a:solidFill>
                            <a:schemeClr val="tx1"/>
                          </a:solidFill>
                          <a:effectLst/>
                          <a:latin typeface="Helvetica" charset="0"/>
                          <a:ea typeface="ＭＳ Ｐゴシック" charset="-128"/>
                          <a:cs typeface="ＭＳ Ｐゴシック" charset="-128"/>
                        </a:rPr>
                        <a:t>18.1%</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5613">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a:ln>
                            <a:noFill/>
                          </a:ln>
                          <a:solidFill>
                            <a:schemeClr val="tx1"/>
                          </a:solidFill>
                          <a:effectLst/>
                          <a:latin typeface="Helvetica" charset="0"/>
                          <a:ea typeface="ＭＳ Ｐゴシック" charset="-128"/>
                          <a:cs typeface="ＭＳ Ｐゴシック" charset="-128"/>
                        </a:rPr>
                        <a:t>HDPE</a:t>
                      </a:r>
                      <a:endParaRPr kumimoji="0" lang="en-US" sz="1600" b="0" i="0" u="none" strike="noStrike" cap="none" normalizeH="0" baseline="0">
                        <a:ln>
                          <a:noFill/>
                        </a:ln>
                        <a:solidFill>
                          <a:schemeClr val="tx1"/>
                        </a:solidFill>
                        <a:effectLst/>
                        <a:latin typeface="Times New Roman" charset="0"/>
                        <a:ea typeface="ＭＳ Ｐゴシック" charset="-128"/>
                        <a:cs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dirty="0">
                          <a:ln>
                            <a:noFill/>
                          </a:ln>
                          <a:solidFill>
                            <a:schemeClr val="tx1"/>
                          </a:solidFill>
                          <a:effectLst/>
                          <a:latin typeface="Helvetica" charset="0"/>
                          <a:ea typeface="ＭＳ Ｐゴシック" charset="-128"/>
                          <a:cs typeface="ＭＳ Ｐゴシック" charset="-128"/>
                        </a:rPr>
                        <a:t>	</a:t>
                      </a:r>
                      <a:r>
                        <a:rPr kumimoji="0" lang="en-US" sz="1600" b="0" i="0" u="none" strike="noStrike" cap="none" normalizeH="0" baseline="0" dirty="0" smtClean="0">
                          <a:ln>
                            <a:noFill/>
                          </a:ln>
                          <a:solidFill>
                            <a:schemeClr val="tx1"/>
                          </a:solidFill>
                          <a:effectLst/>
                          <a:latin typeface="Helvetica" charset="0"/>
                          <a:ea typeface="ＭＳ Ｐゴシック" charset="-128"/>
                          <a:cs typeface="ＭＳ Ｐゴシック" charset="-128"/>
                        </a:rPr>
                        <a:t>5,650</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dirty="0">
                          <a:ln>
                            <a:noFill/>
                          </a:ln>
                          <a:solidFill>
                            <a:schemeClr val="tx1"/>
                          </a:solidFill>
                          <a:effectLst/>
                          <a:latin typeface="Helvetica" charset="0"/>
                          <a:ea typeface="ＭＳ Ｐゴシック" charset="-128"/>
                          <a:cs typeface="ＭＳ Ｐゴシック" charset="-128"/>
                        </a:rPr>
                        <a:t>	</a:t>
                      </a:r>
                      <a:r>
                        <a:rPr kumimoji="0" lang="en-US" sz="1600" b="0" i="0" u="none" strike="noStrike" cap="none" normalizeH="0" baseline="0" dirty="0" smtClean="0">
                          <a:ln>
                            <a:noFill/>
                          </a:ln>
                          <a:solidFill>
                            <a:schemeClr val="tx1"/>
                          </a:solidFill>
                          <a:effectLst/>
                          <a:latin typeface="Helvetica" charset="0"/>
                          <a:ea typeface="ＭＳ Ｐゴシック" charset="-128"/>
                          <a:cs typeface="ＭＳ Ｐゴシック" charset="-128"/>
                        </a:rPr>
                        <a:t>570</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dirty="0" smtClean="0">
                          <a:ln>
                            <a:noFill/>
                          </a:ln>
                          <a:solidFill>
                            <a:schemeClr val="tx1"/>
                          </a:solidFill>
                          <a:effectLst/>
                          <a:latin typeface="Helvetica" charset="0"/>
                          <a:ea typeface="ＭＳ Ｐゴシック" charset="-128"/>
                          <a:cs typeface="ＭＳ Ｐゴシック" charset="-128"/>
                        </a:rPr>
                        <a:t>	10.1%</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5613">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a:ln>
                            <a:noFill/>
                          </a:ln>
                          <a:solidFill>
                            <a:schemeClr val="tx1"/>
                          </a:solidFill>
                          <a:effectLst/>
                          <a:latin typeface="Helvetica" charset="0"/>
                          <a:ea typeface="ＭＳ Ｐゴシック" charset="-128"/>
                          <a:cs typeface="ＭＳ Ｐゴシック" charset="-128"/>
                        </a:rPr>
                        <a:t>PVC</a:t>
                      </a:r>
                      <a:endParaRPr kumimoji="0" lang="en-US" sz="1600" b="0" i="0" u="none" strike="noStrike" cap="none" normalizeH="0" baseline="0">
                        <a:ln>
                          <a:noFill/>
                        </a:ln>
                        <a:solidFill>
                          <a:schemeClr val="tx1"/>
                        </a:solidFill>
                        <a:effectLst/>
                        <a:latin typeface="Times New Roman" charset="0"/>
                        <a:ea typeface="ＭＳ Ｐゴシック" charset="-128"/>
                        <a:cs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dirty="0">
                          <a:ln>
                            <a:noFill/>
                          </a:ln>
                          <a:solidFill>
                            <a:schemeClr val="tx1"/>
                          </a:solidFill>
                          <a:effectLst/>
                          <a:latin typeface="Helvetica" charset="0"/>
                          <a:ea typeface="ＭＳ Ｐゴシック" charset="-128"/>
                          <a:cs typeface="ＭＳ Ｐゴシック" charset="-128"/>
                        </a:rPr>
                        <a:t>	</a:t>
                      </a:r>
                      <a:r>
                        <a:rPr kumimoji="0" lang="en-US" sz="1600" b="0" i="0" u="none" strike="noStrike" cap="none" normalizeH="0" baseline="0" dirty="0" smtClean="0">
                          <a:ln>
                            <a:noFill/>
                          </a:ln>
                          <a:solidFill>
                            <a:schemeClr val="tx1"/>
                          </a:solidFill>
                          <a:effectLst/>
                          <a:latin typeface="Helvetica" charset="0"/>
                          <a:ea typeface="ＭＳ Ｐゴシック" charset="-128"/>
                          <a:cs typeface="ＭＳ Ｐゴシック" charset="-128"/>
                        </a:rPr>
                        <a:t>1,660</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a:ln>
                            <a:noFill/>
                          </a:ln>
                          <a:solidFill>
                            <a:schemeClr val="tx1"/>
                          </a:solidFill>
                          <a:effectLst/>
                          <a:latin typeface="Helvetica" charset="0"/>
                          <a:ea typeface="ＭＳ Ｐゴシック" charset="-128"/>
                          <a:cs typeface="ＭＳ Ｐゴシック" charset="-128"/>
                        </a:rPr>
                        <a:t>	</a:t>
                      </a:r>
                      <a:endParaRPr kumimoji="0" lang="en-US" sz="1600" b="0" i="0" u="none" strike="noStrike" cap="none" normalizeH="0" baseline="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a:ln>
                            <a:noFill/>
                          </a:ln>
                          <a:solidFill>
                            <a:schemeClr val="tx1"/>
                          </a:solidFill>
                          <a:effectLst/>
                          <a:latin typeface="Helvetica" charset="0"/>
                          <a:ea typeface="ＭＳ Ｐゴシック" charset="-128"/>
                          <a:cs typeface="ＭＳ Ｐゴシック" charset="-128"/>
                        </a:rPr>
                        <a:t>	0.0%</a:t>
                      </a:r>
                      <a:endParaRPr kumimoji="0" lang="en-US" sz="1600" b="0" i="0" u="none" strike="noStrike" cap="none" normalizeH="0" baseline="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5613">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a:ln>
                            <a:noFill/>
                          </a:ln>
                          <a:solidFill>
                            <a:schemeClr val="tx1"/>
                          </a:solidFill>
                          <a:effectLst/>
                          <a:latin typeface="Helvetica" charset="0"/>
                          <a:ea typeface="ＭＳ Ｐゴシック" charset="-128"/>
                          <a:cs typeface="ＭＳ Ｐゴシック" charset="-128"/>
                        </a:rPr>
                        <a:t>LDPE/LLDPE</a:t>
                      </a:r>
                      <a:endParaRPr kumimoji="0" lang="en-US" sz="1600" b="0" i="0" u="none" strike="noStrike" cap="none" normalizeH="0" baseline="0">
                        <a:ln>
                          <a:noFill/>
                        </a:ln>
                        <a:solidFill>
                          <a:schemeClr val="tx1"/>
                        </a:solidFill>
                        <a:effectLst/>
                        <a:latin typeface="Times New Roman" charset="0"/>
                        <a:ea typeface="ＭＳ Ｐゴシック" charset="-128"/>
                        <a:cs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dirty="0">
                          <a:ln>
                            <a:noFill/>
                          </a:ln>
                          <a:solidFill>
                            <a:schemeClr val="tx1"/>
                          </a:solidFill>
                          <a:effectLst/>
                          <a:latin typeface="Helvetica" charset="0"/>
                          <a:ea typeface="ＭＳ Ｐゴシック" charset="-128"/>
                          <a:cs typeface="ＭＳ Ｐゴシック" charset="-128"/>
                        </a:rPr>
                        <a:t>	</a:t>
                      </a:r>
                      <a:r>
                        <a:rPr kumimoji="0" lang="en-US" sz="1600" b="0" i="0" u="none" strike="noStrike" cap="none" normalizeH="0" baseline="0" dirty="0" smtClean="0">
                          <a:ln>
                            <a:noFill/>
                          </a:ln>
                          <a:solidFill>
                            <a:schemeClr val="tx1"/>
                          </a:solidFill>
                          <a:effectLst/>
                          <a:latin typeface="Helvetica" charset="0"/>
                          <a:ea typeface="ＭＳ Ｐゴシック" charset="-128"/>
                          <a:cs typeface="ＭＳ Ｐゴシック" charset="-128"/>
                        </a:rPr>
                        <a:t>6,400</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dirty="0" smtClean="0">
                          <a:ln>
                            <a:noFill/>
                          </a:ln>
                          <a:solidFill>
                            <a:schemeClr val="tx1"/>
                          </a:solidFill>
                          <a:effectLst/>
                          <a:latin typeface="Helvetica" charset="0"/>
                          <a:ea typeface="ＭＳ Ｐゴシック" charset="-128"/>
                          <a:cs typeface="ＭＳ Ｐゴシック" charset="-128"/>
                        </a:rPr>
                        <a:t>	310</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dirty="0" smtClean="0">
                          <a:ln>
                            <a:noFill/>
                          </a:ln>
                          <a:solidFill>
                            <a:schemeClr val="tx1"/>
                          </a:solidFill>
                          <a:effectLst/>
                          <a:latin typeface="Helvetica" charset="0"/>
                          <a:ea typeface="ＭＳ Ｐゴシック" charset="-128"/>
                          <a:cs typeface="ＭＳ Ｐゴシック" charset="-128"/>
                        </a:rPr>
                        <a:t>	4.8%</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5613">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a:ln>
                            <a:noFill/>
                          </a:ln>
                          <a:solidFill>
                            <a:schemeClr val="tx1"/>
                          </a:solidFill>
                          <a:effectLst/>
                          <a:latin typeface="Helvetica" charset="0"/>
                          <a:ea typeface="ＭＳ Ｐゴシック" charset="-128"/>
                          <a:cs typeface="ＭＳ Ｐゴシック" charset="-128"/>
                        </a:rPr>
                        <a:t>PP</a:t>
                      </a:r>
                      <a:endParaRPr kumimoji="0" lang="en-US" sz="1600" b="0" i="0" u="none" strike="noStrike" cap="none" normalizeH="0" baseline="0">
                        <a:ln>
                          <a:noFill/>
                        </a:ln>
                        <a:solidFill>
                          <a:schemeClr val="tx1"/>
                        </a:solidFill>
                        <a:effectLst/>
                        <a:latin typeface="Times New Roman" charset="0"/>
                        <a:ea typeface="ＭＳ Ｐゴシック" charset="-128"/>
                        <a:cs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dirty="0">
                          <a:ln>
                            <a:noFill/>
                          </a:ln>
                          <a:solidFill>
                            <a:schemeClr val="tx1"/>
                          </a:solidFill>
                          <a:effectLst/>
                          <a:latin typeface="Helvetica" charset="0"/>
                          <a:ea typeface="ＭＳ Ｐゴシック" charset="-128"/>
                          <a:cs typeface="ＭＳ Ｐゴシック" charset="-128"/>
                        </a:rPr>
                        <a:t>	</a:t>
                      </a:r>
                      <a:r>
                        <a:rPr kumimoji="0" lang="en-US" sz="1600" b="0" i="0" u="none" strike="noStrike" cap="none" normalizeH="0" baseline="0" dirty="0" smtClean="0">
                          <a:ln>
                            <a:noFill/>
                          </a:ln>
                          <a:solidFill>
                            <a:schemeClr val="tx1"/>
                          </a:solidFill>
                          <a:effectLst/>
                          <a:latin typeface="Helvetica" charset="0"/>
                          <a:ea typeface="ＭＳ Ｐゴシック" charset="-128"/>
                          <a:cs typeface="ＭＳ Ｐゴシック" charset="-128"/>
                        </a:rPr>
                        <a:t>4,570</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a:ln>
                            <a:noFill/>
                          </a:ln>
                          <a:solidFill>
                            <a:schemeClr val="tx1"/>
                          </a:solidFill>
                          <a:effectLst/>
                          <a:latin typeface="Helvetica" charset="0"/>
                          <a:ea typeface="ＭＳ Ｐゴシック" charset="-128"/>
                          <a:cs typeface="ＭＳ Ｐゴシック" charset="-128"/>
                        </a:rPr>
                        <a:t>	10</a:t>
                      </a:r>
                      <a:endParaRPr kumimoji="0" lang="en-US" sz="1600" b="0" i="0" u="none" strike="noStrike" cap="none" normalizeH="0" baseline="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dirty="0">
                          <a:ln>
                            <a:noFill/>
                          </a:ln>
                          <a:solidFill>
                            <a:schemeClr val="tx1"/>
                          </a:solidFill>
                          <a:effectLst/>
                          <a:latin typeface="Helvetica" charset="0"/>
                          <a:ea typeface="ＭＳ Ｐゴシック" charset="-128"/>
                          <a:cs typeface="ＭＳ Ｐゴシック" charset="-128"/>
                        </a:rPr>
                        <a:t>	</a:t>
                      </a:r>
                      <a:r>
                        <a:rPr kumimoji="0" lang="en-US" sz="1600" b="0" i="0" u="none" strike="noStrike" cap="none" normalizeH="0" baseline="0" dirty="0" smtClean="0">
                          <a:ln>
                            <a:noFill/>
                          </a:ln>
                          <a:solidFill>
                            <a:schemeClr val="tx1"/>
                          </a:solidFill>
                          <a:effectLst/>
                          <a:latin typeface="Helvetica" charset="0"/>
                          <a:ea typeface="ＭＳ Ｐゴシック" charset="-128"/>
                          <a:cs typeface="ＭＳ Ｐゴシック" charset="-128"/>
                        </a:rPr>
                        <a:t>0.2%</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5613">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a:ln>
                            <a:noFill/>
                          </a:ln>
                          <a:solidFill>
                            <a:schemeClr val="tx1"/>
                          </a:solidFill>
                          <a:effectLst/>
                          <a:latin typeface="Helvetica" charset="0"/>
                          <a:ea typeface="ＭＳ Ｐゴシック" charset="-128"/>
                          <a:cs typeface="ＭＳ Ｐゴシック" charset="-128"/>
                        </a:rPr>
                        <a:t>PS</a:t>
                      </a:r>
                      <a:endParaRPr kumimoji="0" lang="en-US" sz="1600" b="0" i="0" u="none" strike="noStrike" cap="none" normalizeH="0" baseline="0">
                        <a:ln>
                          <a:noFill/>
                        </a:ln>
                        <a:solidFill>
                          <a:schemeClr val="tx1"/>
                        </a:solidFill>
                        <a:effectLst/>
                        <a:latin typeface="Times New Roman" charset="0"/>
                        <a:ea typeface="ＭＳ Ｐゴシック" charset="-128"/>
                        <a:cs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dirty="0">
                          <a:ln>
                            <a:noFill/>
                          </a:ln>
                          <a:solidFill>
                            <a:schemeClr val="tx1"/>
                          </a:solidFill>
                          <a:effectLst/>
                          <a:latin typeface="Helvetica" charset="0"/>
                          <a:ea typeface="ＭＳ Ｐゴシック" charset="-128"/>
                          <a:cs typeface="ＭＳ Ｐゴシック" charset="-128"/>
                        </a:rPr>
                        <a:t>	</a:t>
                      </a:r>
                      <a:r>
                        <a:rPr kumimoji="0" lang="en-US" sz="1600" b="0" i="0" u="none" strike="noStrike" cap="none" normalizeH="0" baseline="0" dirty="0" smtClean="0">
                          <a:ln>
                            <a:noFill/>
                          </a:ln>
                          <a:solidFill>
                            <a:schemeClr val="tx1"/>
                          </a:solidFill>
                          <a:effectLst/>
                          <a:latin typeface="Helvetica" charset="0"/>
                          <a:ea typeface="ＭＳ Ｐゴシック" charset="-128"/>
                          <a:cs typeface="ＭＳ Ｐゴシック" charset="-128"/>
                        </a:rPr>
                        <a:t>2,620</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dirty="0" smtClean="0">
                          <a:ln>
                            <a:noFill/>
                          </a:ln>
                          <a:solidFill>
                            <a:schemeClr val="tx1"/>
                          </a:solidFill>
                          <a:effectLst/>
                          <a:latin typeface="Helvetica" charset="0"/>
                          <a:ea typeface="ＭＳ Ｐゴシック" charset="-128"/>
                          <a:cs typeface="ＭＳ Ｐゴシック" charset="-128"/>
                        </a:rPr>
                        <a:t>	20</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dirty="0">
                          <a:ln>
                            <a:noFill/>
                          </a:ln>
                          <a:solidFill>
                            <a:schemeClr val="tx1"/>
                          </a:solidFill>
                          <a:effectLst/>
                          <a:latin typeface="Helvetica" charset="0"/>
                          <a:ea typeface="ＭＳ Ｐゴシック" charset="-128"/>
                          <a:cs typeface="ＭＳ Ｐゴシック" charset="-128"/>
                        </a:rPr>
                        <a:t>	</a:t>
                      </a:r>
                      <a:r>
                        <a:rPr kumimoji="0" lang="en-US" sz="1600" b="0" i="0" u="none" strike="noStrike" cap="none" normalizeH="0" baseline="0" dirty="0" smtClean="0">
                          <a:ln>
                            <a:noFill/>
                          </a:ln>
                          <a:solidFill>
                            <a:schemeClr val="tx1"/>
                          </a:solidFill>
                          <a:effectLst/>
                          <a:latin typeface="Helvetica" charset="0"/>
                          <a:ea typeface="ＭＳ Ｐゴシック" charset="-128"/>
                          <a:cs typeface="ＭＳ Ｐゴシック" charset="-128"/>
                        </a:rPr>
                        <a:t>0.8%</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5613">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a:ln>
                            <a:noFill/>
                          </a:ln>
                          <a:solidFill>
                            <a:schemeClr val="tx1"/>
                          </a:solidFill>
                          <a:effectLst/>
                          <a:latin typeface="Helvetica" charset="0"/>
                          <a:ea typeface="ＭＳ Ｐゴシック" charset="-128"/>
                          <a:cs typeface="ＭＳ Ｐゴシック" charset="-128"/>
                        </a:rPr>
                        <a:t>Other resins</a:t>
                      </a:r>
                      <a:endParaRPr kumimoji="0" lang="en-US" sz="1600" b="0" i="0" u="none" strike="noStrike" cap="none" normalizeH="0" baseline="0">
                        <a:ln>
                          <a:noFill/>
                        </a:ln>
                        <a:solidFill>
                          <a:schemeClr val="tx1"/>
                        </a:solidFill>
                        <a:effectLst/>
                        <a:latin typeface="Times New Roman" charset="0"/>
                        <a:ea typeface="ＭＳ Ｐゴシック" charset="-128"/>
                        <a:cs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dirty="0" smtClean="0">
                          <a:ln>
                            <a:noFill/>
                          </a:ln>
                          <a:solidFill>
                            <a:schemeClr val="tx1"/>
                          </a:solidFill>
                          <a:effectLst/>
                          <a:latin typeface="Helvetica" charset="0"/>
                          <a:ea typeface="ＭＳ Ｐゴシック" charset="-128"/>
                          <a:cs typeface="ＭＳ Ｐゴシック" charset="-128"/>
                        </a:rPr>
                        <a:t>	6,070</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dirty="0" smtClean="0">
                          <a:ln>
                            <a:noFill/>
                          </a:ln>
                          <a:solidFill>
                            <a:schemeClr val="tx1"/>
                          </a:solidFill>
                          <a:effectLst/>
                          <a:latin typeface="Helvetica" charset="0"/>
                          <a:ea typeface="ＭＳ Ｐゴシック" charset="-128"/>
                          <a:cs typeface="ＭＳ Ｐゴシック" charset="-128"/>
                        </a:rPr>
                        <a:t>	500</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0" i="0" u="none" strike="noStrike" cap="none" normalizeH="0" baseline="0" dirty="0" smtClean="0">
                          <a:ln>
                            <a:noFill/>
                          </a:ln>
                          <a:solidFill>
                            <a:schemeClr val="tx1"/>
                          </a:solidFill>
                          <a:effectLst/>
                          <a:latin typeface="Helvetica" charset="0"/>
                          <a:ea typeface="ＭＳ Ｐゴシック" charset="-128"/>
                          <a:cs typeface="ＭＳ Ｐゴシック" charset="-128"/>
                        </a:rPr>
                        <a:t>	8.2%</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5613">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1" i="0" u="none" strike="noStrike" cap="none" normalizeH="0" baseline="0">
                          <a:ln>
                            <a:noFill/>
                          </a:ln>
                          <a:solidFill>
                            <a:schemeClr val="tx1"/>
                          </a:solidFill>
                          <a:effectLst/>
                          <a:latin typeface="Helvetica" charset="0"/>
                          <a:ea typeface="ＭＳ Ｐゴシック" charset="-128"/>
                          <a:cs typeface="ＭＳ Ｐゴシック" charset="-128"/>
                        </a:rPr>
                        <a:t>Total Plastics in MSW</a:t>
                      </a:r>
                      <a:endParaRPr kumimoji="0" lang="en-US" sz="1600" b="0" i="0" u="none" strike="noStrike" cap="none" normalizeH="0" baseline="0">
                        <a:ln>
                          <a:noFill/>
                        </a:ln>
                        <a:solidFill>
                          <a:schemeClr val="tx1"/>
                        </a:solidFill>
                        <a:effectLst/>
                        <a:latin typeface="Times New Roman" charset="0"/>
                        <a:ea typeface="ＭＳ Ｐゴシック" charset="-128"/>
                        <a:cs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1" i="0" u="none" strike="noStrike" cap="none" normalizeH="0" baseline="0" dirty="0" smtClean="0">
                          <a:ln>
                            <a:noFill/>
                          </a:ln>
                          <a:solidFill>
                            <a:schemeClr val="tx1"/>
                          </a:solidFill>
                          <a:effectLst/>
                          <a:latin typeface="Helvetica" charset="0"/>
                          <a:ea typeface="ＭＳ Ｐゴシック" charset="-128"/>
                          <a:cs typeface="ＭＳ Ｐゴシック" charset="-128"/>
                        </a:rPr>
                        <a:t>	30,730</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1" i="0" u="none" strike="noStrike" cap="none" normalizeH="0" baseline="0" dirty="0" smtClean="0">
                          <a:ln>
                            <a:noFill/>
                          </a:ln>
                          <a:solidFill>
                            <a:schemeClr val="tx1"/>
                          </a:solidFill>
                          <a:effectLst/>
                          <a:latin typeface="Helvetica" charset="0"/>
                          <a:ea typeface="ＭＳ Ｐゴシック" charset="-128"/>
                          <a:cs typeface="ＭＳ Ｐゴシック" charset="-128"/>
                        </a:rPr>
                        <a:t>	2,090</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500"/>
                        </a:spcBef>
                        <a:spcAft>
                          <a:spcPct val="0"/>
                        </a:spcAft>
                        <a:buClrTx/>
                        <a:buSzPct val="85000"/>
                        <a:buFontTx/>
                        <a:buNone/>
                        <a:tabLst/>
                      </a:pPr>
                      <a:r>
                        <a:rPr kumimoji="0" lang="en-US" sz="1600" b="1" i="0" u="none" strike="noStrike" cap="none" normalizeH="0" baseline="0" dirty="0" smtClean="0">
                          <a:ln>
                            <a:noFill/>
                          </a:ln>
                          <a:solidFill>
                            <a:schemeClr val="tx1"/>
                          </a:solidFill>
                          <a:effectLst/>
                          <a:latin typeface="Helvetica" charset="0"/>
                          <a:ea typeface="ＭＳ Ｐゴシック" charset="-128"/>
                          <a:cs typeface="ＭＳ Ｐゴシック" charset="-128"/>
                        </a:rPr>
                        <a:t>	6.8%</a:t>
                      </a:r>
                      <a:endParaRPr kumimoji="0" lang="en-US" sz="1600" b="0" i="0" u="none" strike="noStrike" cap="none" normalizeH="0" baseline="0" dirty="0">
                        <a:ln>
                          <a:noFill/>
                        </a:ln>
                        <a:solidFill>
                          <a:schemeClr val="tx1"/>
                        </a:solidFill>
                        <a:effectLst/>
                        <a:latin typeface="Times New Roman"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46135" name="Text Box 127"/>
          <p:cNvSpPr txBox="1">
            <a:spLocks noChangeArrowheads="1"/>
          </p:cNvSpPr>
          <p:nvPr/>
        </p:nvSpPr>
        <p:spPr bwMode="auto">
          <a:xfrm>
            <a:off x="3733800" y="5943600"/>
            <a:ext cx="2057400" cy="261938"/>
          </a:xfrm>
          <a:prstGeom prst="rect">
            <a:avLst/>
          </a:prstGeom>
          <a:noFill/>
          <a:ln w="9525">
            <a:noFill/>
            <a:miter lim="800000"/>
            <a:headEnd/>
            <a:tailEnd/>
          </a:ln>
        </p:spPr>
        <p:txBody>
          <a:bodyPr>
            <a:prstTxWarp prst="textNoShape">
              <a:avLst/>
            </a:prstTxWarp>
            <a:spAutoFit/>
          </a:bodyPr>
          <a:lstStyle/>
          <a:p>
            <a:pPr>
              <a:spcBef>
                <a:spcPct val="50000"/>
              </a:spcBef>
            </a:pPr>
            <a:r>
              <a:rPr lang="en-US" sz="1100" dirty="0"/>
              <a:t>Source:  US EPA, </a:t>
            </a:r>
            <a:r>
              <a:rPr lang="en-US" sz="1100" dirty="0" smtClean="0"/>
              <a:t>2007 </a:t>
            </a:r>
            <a:r>
              <a:rPr lang="en-US" sz="1100" dirty="0"/>
              <a:t>data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a:spLocks noChangeArrowheads="1"/>
          </p:cNvSpPr>
          <p:nvPr/>
        </p:nvSpPr>
        <p:spPr bwMode="auto">
          <a:xfrm>
            <a:off x="273050" y="3525838"/>
            <a:ext cx="4138613" cy="549275"/>
          </a:xfrm>
          <a:prstGeom prst="roundRect">
            <a:avLst>
              <a:gd name="adj" fmla="val 16667"/>
            </a:avLst>
          </a:prstGeom>
          <a:solidFill>
            <a:srgbClr val="116142"/>
          </a:solidFill>
          <a:ln w="9525">
            <a:solidFill>
              <a:srgbClr val="4A7EBB"/>
            </a:solidFill>
            <a:round/>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US">
              <a:solidFill>
                <a:schemeClr val="lt1"/>
              </a:solidFill>
              <a:latin typeface="+mn-lt"/>
              <a:ea typeface="+mn-ea"/>
              <a:cs typeface="+mn-cs"/>
            </a:endParaRPr>
          </a:p>
        </p:txBody>
      </p:sp>
      <p:sp>
        <p:nvSpPr>
          <p:cNvPr id="15" name="Rounded Rectangle 14"/>
          <p:cNvSpPr>
            <a:spLocks noChangeArrowheads="1"/>
          </p:cNvSpPr>
          <p:nvPr/>
        </p:nvSpPr>
        <p:spPr bwMode="auto">
          <a:xfrm>
            <a:off x="4748213" y="3532188"/>
            <a:ext cx="4138612" cy="549275"/>
          </a:xfrm>
          <a:prstGeom prst="roundRect">
            <a:avLst>
              <a:gd name="adj" fmla="val 16667"/>
            </a:avLst>
          </a:prstGeom>
          <a:solidFill>
            <a:srgbClr val="116142"/>
          </a:solidFill>
          <a:ln w="9525">
            <a:solidFill>
              <a:srgbClr val="4A7EBB"/>
            </a:solidFill>
            <a:round/>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US">
              <a:solidFill>
                <a:schemeClr val="lt1"/>
              </a:solidFill>
              <a:latin typeface="+mn-lt"/>
              <a:ea typeface="+mn-ea"/>
              <a:cs typeface="+mn-cs"/>
            </a:endParaRPr>
          </a:p>
        </p:txBody>
      </p:sp>
      <p:sp>
        <p:nvSpPr>
          <p:cNvPr id="93188" name="TextBox 1"/>
          <p:cNvSpPr txBox="1">
            <a:spLocks noChangeArrowheads="1"/>
          </p:cNvSpPr>
          <p:nvPr/>
        </p:nvSpPr>
        <p:spPr bwMode="auto">
          <a:xfrm>
            <a:off x="80963" y="3525838"/>
            <a:ext cx="4491037" cy="2584450"/>
          </a:xfrm>
          <a:prstGeom prst="rect">
            <a:avLst/>
          </a:prstGeom>
          <a:noFill/>
          <a:ln w="9525">
            <a:noFill/>
            <a:miter lim="800000"/>
            <a:headEnd/>
            <a:tailEnd/>
          </a:ln>
        </p:spPr>
        <p:txBody>
          <a:bodyPr>
            <a:prstTxWarp prst="textNoShape">
              <a:avLst/>
            </a:prstTxWarp>
            <a:spAutoFit/>
          </a:bodyPr>
          <a:lstStyle/>
          <a:p>
            <a:pPr algn="ctr"/>
            <a:r>
              <a:rPr lang="en-US" sz="1500" b="1">
                <a:solidFill>
                  <a:schemeClr val="bg1"/>
                </a:solidFill>
              </a:rPr>
              <a:t>For information on the purchase of Working Landscapes Certificates: </a:t>
            </a:r>
          </a:p>
          <a:p>
            <a:pPr algn="ctr"/>
            <a:endParaRPr lang="en-US" sz="500" b="1"/>
          </a:p>
          <a:p>
            <a:pPr algn="ctr"/>
            <a:r>
              <a:rPr lang="en-US" sz="1900" b="1">
                <a:latin typeface="Times New Roman" charset="0"/>
                <a:ea typeface="Times New Roman" charset="0"/>
                <a:cs typeface="Times New Roman" charset="0"/>
              </a:rPr>
              <a:t>David Levine</a:t>
            </a:r>
            <a:r>
              <a:rPr lang="en-US" sz="1900">
                <a:latin typeface="Times New Roman" charset="0"/>
                <a:ea typeface="Times New Roman" charset="0"/>
                <a:cs typeface="Times New Roman" charset="0"/>
              </a:rPr>
              <a:t/>
            </a:r>
            <a:br>
              <a:rPr lang="en-US" sz="1900">
                <a:latin typeface="Times New Roman" charset="0"/>
                <a:ea typeface="Times New Roman" charset="0"/>
                <a:cs typeface="Times New Roman" charset="0"/>
              </a:rPr>
            </a:br>
            <a:r>
              <a:rPr lang="en-US" sz="1800">
                <a:latin typeface="Times New Roman" charset="0"/>
                <a:ea typeface="Times New Roman" charset="0"/>
                <a:cs typeface="Times New Roman" charset="0"/>
              </a:rPr>
              <a:t>SBC, Steering Committee Member</a:t>
            </a:r>
            <a:br>
              <a:rPr lang="en-US" sz="1800">
                <a:latin typeface="Times New Roman" charset="0"/>
                <a:ea typeface="Times New Roman" charset="0"/>
                <a:cs typeface="Times New Roman" charset="0"/>
              </a:rPr>
            </a:br>
            <a:r>
              <a:rPr lang="en-US" sz="1800">
                <a:latin typeface="Times New Roman" charset="0"/>
                <a:ea typeface="Times New Roman" charset="0"/>
                <a:cs typeface="Times New Roman" charset="0"/>
              </a:rPr>
              <a:t>American Sustainable Business Council, Executive Director</a:t>
            </a:r>
          </a:p>
          <a:p>
            <a:pPr algn="ctr"/>
            <a:r>
              <a:rPr lang="en-US" sz="1800">
                <a:latin typeface="Times New Roman" charset="0"/>
                <a:ea typeface="Times New Roman" charset="0"/>
                <a:cs typeface="Times New Roman" charset="0"/>
              </a:rPr>
              <a:t>Green Harvest Technologies, Founding Partner</a:t>
            </a:r>
            <a:br>
              <a:rPr lang="en-US" sz="1800">
                <a:latin typeface="Times New Roman" charset="0"/>
                <a:ea typeface="Times New Roman" charset="0"/>
                <a:cs typeface="Times New Roman" charset="0"/>
              </a:rPr>
            </a:br>
            <a:r>
              <a:rPr lang="en-US" sz="1800">
                <a:latin typeface="Times New Roman" charset="0"/>
                <a:ea typeface="Times New Roman" charset="0"/>
                <a:cs typeface="Times New Roman" charset="0"/>
              </a:rPr>
              <a:t>dlevine@asbcouncil.org</a:t>
            </a:r>
            <a:br>
              <a:rPr lang="en-US" sz="1800">
                <a:latin typeface="Times New Roman" charset="0"/>
                <a:ea typeface="Times New Roman" charset="0"/>
                <a:cs typeface="Times New Roman" charset="0"/>
              </a:rPr>
            </a:br>
            <a:r>
              <a:rPr lang="en-US" sz="1800">
                <a:latin typeface="Times New Roman" charset="0"/>
                <a:ea typeface="Times New Roman" charset="0"/>
                <a:cs typeface="Times New Roman" charset="0"/>
              </a:rPr>
              <a:t>917-359-9623</a:t>
            </a:r>
            <a:endParaRPr lang="en-US" sz="1800"/>
          </a:p>
        </p:txBody>
      </p:sp>
      <p:sp>
        <p:nvSpPr>
          <p:cNvPr id="93189" name="Title 1"/>
          <p:cNvSpPr>
            <a:spLocks noGrp="1"/>
          </p:cNvSpPr>
          <p:nvPr>
            <p:ph type="title"/>
          </p:nvPr>
        </p:nvSpPr>
        <p:spPr>
          <a:solidFill>
            <a:srgbClr val="0B402C"/>
          </a:solidFill>
        </p:spPr>
        <p:txBody>
          <a:bodyPr/>
          <a:lstStyle/>
          <a:p>
            <a:pPr eaLnBrk="1" hangingPunct="1"/>
            <a:r>
              <a:rPr lang="en-US">
                <a:solidFill>
                  <a:schemeClr val="bg1"/>
                </a:solidFill>
                <a:latin typeface="Arial" charset="0"/>
                <a:ea typeface="Arial" charset="0"/>
                <a:cs typeface="Arial" charset="0"/>
              </a:rPr>
              <a:t>Comments? Questions? </a:t>
            </a:r>
          </a:p>
        </p:txBody>
      </p:sp>
      <p:sp>
        <p:nvSpPr>
          <p:cNvPr id="93190" name="Content Placeholder 2"/>
          <p:cNvSpPr>
            <a:spLocks noGrp="1"/>
          </p:cNvSpPr>
          <p:nvPr>
            <p:ph idx="1"/>
          </p:nvPr>
        </p:nvSpPr>
        <p:spPr>
          <a:xfrm>
            <a:off x="457200" y="1582738"/>
            <a:ext cx="8229600" cy="1770062"/>
          </a:xfrm>
        </p:spPr>
        <p:txBody>
          <a:bodyPr>
            <a:normAutofit fontScale="92500" lnSpcReduction="20000"/>
          </a:bodyPr>
          <a:lstStyle/>
          <a:p>
            <a:pPr algn="ctr" eaLnBrk="1" hangingPunct="1">
              <a:spcBef>
                <a:spcPct val="0"/>
              </a:spcBef>
              <a:buFont typeface="Arial" charset="0"/>
              <a:buNone/>
            </a:pPr>
            <a:r>
              <a:rPr lang="en-US" sz="2000" b="1">
                <a:latin typeface="Times New Roman" charset="0"/>
                <a:ea typeface="Times New Roman" charset="0"/>
                <a:cs typeface="Times New Roman" charset="0"/>
              </a:rPr>
              <a:t>Brenda Platt</a:t>
            </a:r>
          </a:p>
          <a:p>
            <a:pPr algn="ctr" eaLnBrk="1" hangingPunct="1">
              <a:spcBef>
                <a:spcPct val="0"/>
              </a:spcBef>
              <a:buFont typeface="Arial" charset="0"/>
              <a:buNone/>
            </a:pPr>
            <a:r>
              <a:rPr lang="en-US" sz="1800">
                <a:latin typeface="Times New Roman" charset="0"/>
                <a:ea typeface="Times New Roman" charset="0"/>
                <a:cs typeface="Times New Roman" charset="0"/>
              </a:rPr>
              <a:t>SBC, Co-Chair</a:t>
            </a:r>
            <a:br>
              <a:rPr lang="en-US" sz="1800">
                <a:latin typeface="Times New Roman" charset="0"/>
                <a:ea typeface="Times New Roman" charset="0"/>
                <a:cs typeface="Times New Roman" charset="0"/>
              </a:rPr>
            </a:br>
            <a:r>
              <a:rPr lang="en-US" sz="1800">
                <a:latin typeface="Times New Roman" charset="0"/>
                <a:ea typeface="Times New Roman" charset="0"/>
                <a:cs typeface="Times New Roman" charset="0"/>
              </a:rPr>
              <a:t>Institute for Local Self-Reliance, Co-Director</a:t>
            </a:r>
          </a:p>
          <a:p>
            <a:pPr algn="ctr" eaLnBrk="1" hangingPunct="1">
              <a:spcBef>
                <a:spcPct val="0"/>
              </a:spcBef>
              <a:buFont typeface="Arial" charset="0"/>
              <a:buNone/>
            </a:pPr>
            <a:r>
              <a:rPr lang="en-US" sz="1800">
                <a:latin typeface="Times New Roman" charset="0"/>
                <a:ea typeface="Times New Roman" charset="0"/>
                <a:cs typeface="Times New Roman" charset="0"/>
                <a:hlinkClick r:id="rId3"/>
              </a:rPr>
              <a:t>bplatt@ilsr.org</a:t>
            </a:r>
            <a:endParaRPr lang="en-US" sz="1800">
              <a:latin typeface="Times New Roman" charset="0"/>
              <a:ea typeface="Times New Roman" charset="0"/>
              <a:cs typeface="Times New Roman" charset="0"/>
            </a:endParaRPr>
          </a:p>
          <a:p>
            <a:pPr algn="ctr" eaLnBrk="1" hangingPunct="1">
              <a:spcBef>
                <a:spcPct val="0"/>
              </a:spcBef>
              <a:buFont typeface="Arial" charset="0"/>
              <a:buNone/>
            </a:pPr>
            <a:r>
              <a:rPr lang="en-US" sz="1800">
                <a:latin typeface="Times New Roman" charset="0"/>
                <a:ea typeface="Times New Roman" charset="0"/>
                <a:cs typeface="Times New Roman" charset="0"/>
              </a:rPr>
              <a:t>202-898-1610 ext 230</a:t>
            </a:r>
            <a:endParaRPr lang="en-US" sz="1600">
              <a:latin typeface="Times New Roman" charset="0"/>
              <a:ea typeface="Times New Roman" charset="0"/>
              <a:cs typeface="Times New Roman" charset="0"/>
            </a:endParaRPr>
          </a:p>
          <a:p>
            <a:pPr algn="ctr" eaLnBrk="1" hangingPunct="1">
              <a:spcBef>
                <a:spcPct val="0"/>
              </a:spcBef>
              <a:buFont typeface="Arial" charset="0"/>
              <a:buNone/>
            </a:pPr>
            <a:r>
              <a:rPr lang="en-US" sz="2200" b="1">
                <a:latin typeface="Times New Roman" charset="0"/>
                <a:ea typeface="Times New Roman" charset="0"/>
                <a:cs typeface="Times New Roman" charset="0"/>
              </a:rPr>
              <a:t/>
            </a:r>
            <a:br>
              <a:rPr lang="en-US" sz="2200" b="1">
                <a:latin typeface="Times New Roman" charset="0"/>
                <a:ea typeface="Times New Roman" charset="0"/>
                <a:cs typeface="Times New Roman" charset="0"/>
              </a:rPr>
            </a:br>
            <a:endParaRPr lang="en-US" sz="2200" b="1">
              <a:latin typeface="Times New Roman" charset="0"/>
              <a:ea typeface="Times New Roman" charset="0"/>
              <a:cs typeface="Times New Roman" charset="0"/>
            </a:endParaRPr>
          </a:p>
        </p:txBody>
      </p:sp>
      <p:grpSp>
        <p:nvGrpSpPr>
          <p:cNvPr id="2" name="Group 6"/>
          <p:cNvGrpSpPr>
            <a:grpSpLocks/>
          </p:cNvGrpSpPr>
          <p:nvPr/>
        </p:nvGrpSpPr>
        <p:grpSpPr bwMode="auto">
          <a:xfrm>
            <a:off x="0" y="6242050"/>
            <a:ext cx="9144000" cy="615950"/>
            <a:chOff x="0" y="6242050"/>
            <a:chExt cx="9144000" cy="615950"/>
          </a:xfrm>
        </p:grpSpPr>
        <p:sp>
          <p:nvSpPr>
            <p:cNvPr id="59407" name="Rectangle 7"/>
            <p:cNvSpPr>
              <a:spLocks noChangeArrowheads="1"/>
            </p:cNvSpPr>
            <p:nvPr/>
          </p:nvSpPr>
          <p:spPr bwMode="auto">
            <a:xfrm>
              <a:off x="0" y="6242050"/>
              <a:ext cx="9144000" cy="615950"/>
            </a:xfrm>
            <a:prstGeom prst="rect">
              <a:avLst/>
            </a:prstGeom>
            <a:solidFill>
              <a:schemeClr val="bg1"/>
            </a:solidFill>
            <a:ln w="9525">
              <a:solidFill>
                <a:srgbClr val="4A7EBB"/>
              </a:solidFill>
              <a:miter lim="800000"/>
              <a:headEnd/>
              <a:tailEnd/>
            </a:ln>
            <a:effectLst>
              <a:outerShdw blurRad="63500" dist="23000" dir="5400000" rotWithShape="0">
                <a:srgbClr val="000000">
                  <a:alpha val="34998"/>
                </a:srgbClr>
              </a:outerShdw>
            </a:effectLst>
          </p:spPr>
          <p:txBody>
            <a:bodyPr anchor="ctr">
              <a:prstTxWarp prst="textNoShape">
                <a:avLst/>
              </a:prstTxWarp>
            </a:bodyPr>
            <a:lstStyle/>
            <a:p>
              <a:pPr algn="ctr">
                <a:defRPr/>
              </a:pPr>
              <a:endParaRPr lang="en-US" sz="1800">
                <a:solidFill>
                  <a:srgbClr val="FFFFFF"/>
                </a:solidFill>
                <a:latin typeface="Calibri" charset="0"/>
              </a:endParaRPr>
            </a:p>
          </p:txBody>
        </p:sp>
        <p:pic>
          <p:nvPicPr>
            <p:cNvPr id="9" name="Picture 4" descr="SBC_logo_PPT_color.jpg"/>
            <p:cNvPicPr>
              <a:picLocks noChangeAspect="1"/>
            </p:cNvPicPr>
            <p:nvPr/>
          </p:nvPicPr>
          <p:blipFill>
            <a:blip r:embed="rId4" cstate="screen">
              <a:extLst>
                <a:ext uri="{28A0092B-C50C-407E-A947-70E740481C1C}"/>
              </a:extLst>
            </a:blip>
            <a:srcRect/>
            <a:stretch>
              <a:fillRect/>
            </a:stretch>
          </p:blipFill>
          <p:spPr bwMode="auto">
            <a:xfrm>
              <a:off x="1" y="6242050"/>
              <a:ext cx="1973096" cy="615950"/>
            </a:xfrm>
            <a:prstGeom prst="rect">
              <a:avLst/>
            </a:prstGeom>
            <a:noFill/>
            <a:ln w="9525">
              <a:noFill/>
              <a:miter lim="800000"/>
              <a:headEnd/>
              <a:tailEnd/>
            </a:ln>
            <a:effectLst>
              <a:softEdge rad="63500"/>
            </a:effectLst>
          </p:spPr>
        </p:pic>
      </p:grpSp>
      <p:grpSp>
        <p:nvGrpSpPr>
          <p:cNvPr id="4" name="Group 17"/>
          <p:cNvGrpSpPr>
            <a:grpSpLocks/>
          </p:cNvGrpSpPr>
          <p:nvPr/>
        </p:nvGrpSpPr>
        <p:grpSpPr bwMode="auto">
          <a:xfrm>
            <a:off x="0" y="6242050"/>
            <a:ext cx="9144000" cy="615950"/>
            <a:chOff x="0" y="6242050"/>
            <a:chExt cx="9144000" cy="615950"/>
          </a:xfrm>
        </p:grpSpPr>
        <p:sp>
          <p:nvSpPr>
            <p:cNvPr id="13" name="Rectangle 12"/>
            <p:cNvSpPr/>
            <p:nvPr/>
          </p:nvSpPr>
          <p:spPr bwMode="auto">
            <a:xfrm>
              <a:off x="0" y="6242050"/>
              <a:ext cx="9144000" cy="615950"/>
            </a:xfrm>
            <a:prstGeom prst="rect">
              <a:avLst/>
            </a:prstGeom>
            <a:gradFill flip="none" rotWithShape="1">
              <a:gsLst>
                <a:gs pos="4000">
                  <a:srgbClr val="0B402C"/>
                </a:gs>
                <a:gs pos="81000">
                  <a:srgbClr val="FFFFFF"/>
                </a:gs>
                <a:gs pos="43000">
                  <a:srgbClr val="59780E"/>
                </a:gs>
                <a:gs pos="70000">
                  <a:srgbClr val="FACA44"/>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lang="en-US" sz="1800" smtClean="0">
                <a:solidFill>
                  <a:srgbClr val="FFFFFF"/>
                </a:solidFill>
                <a:latin typeface="Calibri" charset="0"/>
              </a:endParaRPr>
            </a:p>
          </p:txBody>
        </p:sp>
        <p:pic>
          <p:nvPicPr>
            <p:cNvPr id="14" name="Picture 4" descr="SBC_logo_PPT_color.jpg"/>
            <p:cNvPicPr>
              <a:picLocks noChangeAspect="1"/>
            </p:cNvPicPr>
            <p:nvPr/>
          </p:nvPicPr>
          <p:blipFill>
            <a:blip r:embed="rId4" cstate="screen">
              <a:alphaModFix amt="95000"/>
              <a:extLst>
                <a:ext uri="{28A0092B-C50C-407E-A947-70E740481C1C}"/>
              </a:extLst>
            </a:blip>
            <a:srcRect/>
            <a:stretch>
              <a:fillRect/>
            </a:stretch>
          </p:blipFill>
          <p:spPr bwMode="auto">
            <a:xfrm>
              <a:off x="1" y="6242050"/>
              <a:ext cx="1973096" cy="615950"/>
            </a:xfrm>
            <a:prstGeom prst="rect">
              <a:avLst/>
            </a:prstGeom>
            <a:ln w="9525">
              <a:noFill/>
              <a:miter lim="800000"/>
              <a:headEnd/>
              <a:tailEnd/>
            </a:ln>
            <a:effectLst>
              <a:softEdge rad="63500"/>
            </a:effectLst>
          </p:spPr>
        </p:pic>
      </p:grpSp>
      <p:sp>
        <p:nvSpPr>
          <p:cNvPr id="93193" name="TextBox 11"/>
          <p:cNvSpPr txBox="1">
            <a:spLocks noChangeArrowheads="1"/>
          </p:cNvSpPr>
          <p:nvPr/>
        </p:nvSpPr>
        <p:spPr bwMode="auto">
          <a:xfrm>
            <a:off x="0" y="6321425"/>
            <a:ext cx="9144000" cy="400050"/>
          </a:xfrm>
          <a:prstGeom prst="rect">
            <a:avLst/>
          </a:prstGeom>
          <a:noFill/>
          <a:ln w="9525">
            <a:noFill/>
            <a:miter lim="800000"/>
            <a:headEnd/>
            <a:tailEnd/>
          </a:ln>
        </p:spPr>
        <p:txBody>
          <a:bodyPr>
            <a:prstTxWarp prst="textNoShape">
              <a:avLst/>
            </a:prstTxWarp>
            <a:spAutoFit/>
          </a:bodyPr>
          <a:lstStyle/>
          <a:p>
            <a:pPr algn="ctr"/>
            <a:r>
              <a:rPr lang="en-US" sz="2000">
                <a:latin typeface="Arial Rounded MT Bold" charset="0"/>
              </a:rPr>
              <a:t>www.sustainablebiomaterials.org</a:t>
            </a:r>
          </a:p>
        </p:txBody>
      </p:sp>
      <p:sp>
        <p:nvSpPr>
          <p:cNvPr id="93194" name="TextBox 11"/>
          <p:cNvSpPr txBox="1">
            <a:spLocks noChangeArrowheads="1"/>
          </p:cNvSpPr>
          <p:nvPr/>
        </p:nvSpPr>
        <p:spPr bwMode="auto">
          <a:xfrm>
            <a:off x="4572000" y="3525838"/>
            <a:ext cx="4491038" cy="2584450"/>
          </a:xfrm>
          <a:prstGeom prst="rect">
            <a:avLst/>
          </a:prstGeom>
          <a:noFill/>
          <a:ln w="9525">
            <a:noFill/>
            <a:miter lim="800000"/>
            <a:headEnd/>
            <a:tailEnd/>
          </a:ln>
        </p:spPr>
        <p:txBody>
          <a:bodyPr>
            <a:prstTxWarp prst="textNoShape">
              <a:avLst/>
            </a:prstTxWarp>
            <a:spAutoFit/>
          </a:bodyPr>
          <a:lstStyle/>
          <a:p>
            <a:pPr algn="ctr"/>
            <a:r>
              <a:rPr lang="en-US" sz="1500" b="1">
                <a:solidFill>
                  <a:schemeClr val="bg1"/>
                </a:solidFill>
              </a:rPr>
              <a:t>For information on the Working Landscapes Certificate criteria and verification:</a:t>
            </a:r>
          </a:p>
          <a:p>
            <a:pPr algn="ctr"/>
            <a:endParaRPr lang="en-US" sz="500" b="1"/>
          </a:p>
          <a:p>
            <a:pPr algn="ctr"/>
            <a:r>
              <a:rPr lang="en-US" sz="1900" b="1">
                <a:latin typeface="Times New Roman" charset="0"/>
                <a:ea typeface="Times New Roman" charset="0"/>
                <a:cs typeface="Times New Roman" charset="0"/>
              </a:rPr>
              <a:t>Jim Kleinschmit</a:t>
            </a:r>
          </a:p>
          <a:p>
            <a:pPr algn="ctr"/>
            <a:r>
              <a:rPr lang="en-US" sz="1800">
                <a:latin typeface="Times New Roman" charset="0"/>
                <a:ea typeface="Times New Roman" charset="0"/>
                <a:cs typeface="Times New Roman" charset="0"/>
              </a:rPr>
              <a:t>SBC, Steering Committee Member</a:t>
            </a:r>
            <a:br>
              <a:rPr lang="en-US" sz="1800">
                <a:latin typeface="Times New Roman" charset="0"/>
                <a:ea typeface="Times New Roman" charset="0"/>
                <a:cs typeface="Times New Roman" charset="0"/>
              </a:rPr>
            </a:br>
            <a:r>
              <a:rPr lang="en-US" sz="1800">
                <a:latin typeface="Times New Roman" charset="0"/>
                <a:ea typeface="Times New Roman" charset="0"/>
                <a:cs typeface="Times New Roman" charset="0"/>
              </a:rPr>
              <a:t>Institute for Agriculture and Trade Policy, Rural Communities Program</a:t>
            </a:r>
          </a:p>
          <a:p>
            <a:pPr algn="ctr"/>
            <a:r>
              <a:rPr lang="en-US" sz="1800">
                <a:latin typeface="Times New Roman" charset="0"/>
                <a:ea typeface="Times New Roman" charset="0"/>
                <a:cs typeface="Times New Roman" charset="0"/>
              </a:rPr>
              <a:t>Director</a:t>
            </a:r>
          </a:p>
          <a:p>
            <a:pPr algn="ctr"/>
            <a:r>
              <a:rPr lang="en-US" sz="1800">
                <a:latin typeface="Times New Roman" charset="0"/>
                <a:ea typeface="Times New Roman" charset="0"/>
                <a:cs typeface="Times New Roman" charset="0"/>
              </a:rPr>
              <a:t>jimk@iatp.org</a:t>
            </a:r>
            <a:br>
              <a:rPr lang="en-US" sz="1800">
                <a:latin typeface="Times New Roman" charset="0"/>
                <a:ea typeface="Times New Roman" charset="0"/>
                <a:cs typeface="Times New Roman" charset="0"/>
              </a:rPr>
            </a:br>
            <a:r>
              <a:rPr lang="en-US" sz="1800">
                <a:latin typeface="Times New Roman" charset="0"/>
                <a:ea typeface="Times New Roman" charset="0"/>
                <a:cs typeface="Times New Roman" charset="0"/>
              </a:rPr>
              <a:t>612-870-3430</a:t>
            </a:r>
            <a:endParaRPr lang="en-US" sz="18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1026" descr="Large confetti"/>
          <p:cNvSpPr>
            <a:spLocks noGrp="1" noChangeArrowheads="1"/>
          </p:cNvSpPr>
          <p:nvPr>
            <p:ph type="title"/>
          </p:nvPr>
        </p:nvSpPr>
        <p:spPr>
          <a:xfrm>
            <a:off x="1371600" y="381000"/>
            <a:ext cx="7391400" cy="1143000"/>
          </a:xfrm>
        </p:spPr>
        <p:txBody>
          <a:bodyPr/>
          <a:lstStyle/>
          <a:p>
            <a:pPr eaLnBrk="1" hangingPunct="1"/>
            <a:r>
              <a:rPr lang="en-US"/>
              <a:t>U.S. municipal waste disposed</a:t>
            </a:r>
          </a:p>
        </p:txBody>
      </p:sp>
      <p:sp>
        <p:nvSpPr>
          <p:cNvPr id="58372" name="Text Box 1028"/>
          <p:cNvSpPr txBox="1">
            <a:spLocks noChangeArrowheads="1"/>
          </p:cNvSpPr>
          <p:nvPr/>
        </p:nvSpPr>
        <p:spPr bwMode="auto">
          <a:xfrm>
            <a:off x="685800" y="5715000"/>
            <a:ext cx="5715000" cy="261938"/>
          </a:xfrm>
          <a:prstGeom prst="rect">
            <a:avLst/>
          </a:prstGeom>
          <a:noFill/>
          <a:ln w="9525">
            <a:noFill/>
            <a:miter lim="800000"/>
            <a:headEnd/>
            <a:tailEnd/>
          </a:ln>
        </p:spPr>
        <p:txBody>
          <a:bodyPr>
            <a:prstTxWarp prst="textNoShape">
              <a:avLst/>
            </a:prstTxWarp>
            <a:spAutoFit/>
          </a:bodyPr>
          <a:lstStyle/>
          <a:p>
            <a:pPr>
              <a:spcBef>
                <a:spcPct val="50000"/>
              </a:spcBef>
            </a:pPr>
            <a:r>
              <a:rPr lang="en-US" sz="1100"/>
              <a:t>Source:  US EPA, 2007 data (http://www.epa.gov/epaoswer/non-hw/muncpl/msw99.htm)</a:t>
            </a:r>
            <a:endParaRPr lang="en-US" sz="1800"/>
          </a:p>
        </p:txBody>
      </p:sp>
      <p:graphicFrame>
        <p:nvGraphicFramePr>
          <p:cNvPr id="58370" name="Object 2"/>
          <p:cNvGraphicFramePr>
            <a:graphicFrameLocks noChangeAspect="1"/>
          </p:cNvGraphicFramePr>
          <p:nvPr/>
        </p:nvGraphicFramePr>
        <p:xfrm>
          <a:off x="685800" y="1752600"/>
          <a:ext cx="5181600" cy="3698875"/>
        </p:xfrm>
        <a:graphic>
          <a:graphicData uri="http://schemas.openxmlformats.org/presentationml/2006/ole">
            <p:oleObj spid="_x0000_s36866" name="Worksheet" r:id="rId4" imgW="8674608" imgH="5931408" progId="Excel.Sheet.8">
              <p:embed/>
            </p:oleObj>
          </a:graphicData>
        </a:graphic>
      </p:graphicFrame>
      <p:sp>
        <p:nvSpPr>
          <p:cNvPr id="594952" name="Text Box 1032"/>
          <p:cNvSpPr txBox="1">
            <a:spLocks noChangeArrowheads="1"/>
          </p:cNvSpPr>
          <p:nvPr/>
        </p:nvSpPr>
        <p:spPr bwMode="auto">
          <a:xfrm>
            <a:off x="2209800" y="5384800"/>
            <a:ext cx="2209800" cy="307975"/>
          </a:xfrm>
          <a:prstGeom prst="rect">
            <a:avLst/>
          </a:prstGeom>
          <a:solidFill>
            <a:srgbClr val="FFFFFF"/>
          </a:solidFill>
          <a:ln w="9525">
            <a:solidFill>
              <a:srgbClr val="000000"/>
            </a:solidFill>
            <a:miter lim="800000"/>
            <a:headEnd/>
            <a:tailEnd/>
          </a:ln>
        </p:spPr>
        <p:txBody>
          <a:bodyPr>
            <a:prstTxWarp prst="textNoShape">
              <a:avLst/>
            </a:prstTxWarp>
            <a:spAutoFit/>
          </a:bodyPr>
          <a:lstStyle/>
          <a:p>
            <a:pPr>
              <a:spcBef>
                <a:spcPct val="50000"/>
              </a:spcBef>
            </a:pPr>
            <a:r>
              <a:rPr lang="en-US" sz="1400">
                <a:solidFill>
                  <a:srgbClr val="000000"/>
                </a:solidFill>
                <a:effectLst>
                  <a:outerShdw blurRad="38100" dist="38100" dir="2700000" algn="tl">
                    <a:srgbClr val="DDDDDD"/>
                  </a:outerShdw>
                </a:effectLst>
              </a:rPr>
              <a:t>169.2 million tons in 2007</a:t>
            </a:r>
            <a:endParaRPr lang="en-US" sz="1400"/>
          </a:p>
        </p:txBody>
      </p:sp>
      <p:pic>
        <p:nvPicPr>
          <p:cNvPr id="58375" name="Picture 1030" descr="School_PS_Trays_Trash"/>
          <p:cNvPicPr>
            <a:picLocks noChangeAspect="1" noChangeArrowheads="1"/>
          </p:cNvPicPr>
          <p:nvPr/>
        </p:nvPicPr>
        <p:blipFill>
          <a:blip r:embed="rId5"/>
          <a:srcRect l="5414" t="1350" r="5414" b="9456"/>
          <a:stretch>
            <a:fillRect/>
          </a:stretch>
        </p:blipFill>
        <p:spPr bwMode="auto">
          <a:xfrm>
            <a:off x="6096000" y="1752600"/>
            <a:ext cx="2743200" cy="3665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descr="Large confetti"/>
          <p:cNvSpPr>
            <a:spLocks noGrp="1" noChangeArrowheads="1"/>
          </p:cNvSpPr>
          <p:nvPr>
            <p:ph type="title"/>
          </p:nvPr>
        </p:nvSpPr>
        <p:spPr/>
        <p:txBody>
          <a:bodyPr/>
          <a:lstStyle/>
          <a:p>
            <a:r>
              <a:rPr lang="en-US"/>
              <a:t>Benefits of Biobased Alternatives</a:t>
            </a:r>
          </a:p>
        </p:txBody>
      </p:sp>
      <p:sp>
        <p:nvSpPr>
          <p:cNvPr id="52227" name="Rectangle 3"/>
          <p:cNvSpPr>
            <a:spLocks noGrp="1" noChangeArrowheads="1"/>
          </p:cNvSpPr>
          <p:nvPr>
            <p:ph idx="1"/>
          </p:nvPr>
        </p:nvSpPr>
        <p:spPr/>
        <p:txBody>
          <a:bodyPr>
            <a:normAutofit fontScale="92500"/>
          </a:bodyPr>
          <a:lstStyle/>
          <a:p>
            <a:pPr>
              <a:lnSpc>
                <a:spcPct val="90000"/>
              </a:lnSpc>
            </a:pPr>
            <a:r>
              <a:rPr lang="en-US"/>
              <a:t>Can replace many harmful conventional plastics</a:t>
            </a:r>
          </a:p>
          <a:p>
            <a:pPr>
              <a:lnSpc>
                <a:spcPct val="90000"/>
              </a:lnSpc>
            </a:pPr>
            <a:r>
              <a:rPr lang="en-US"/>
              <a:t>Can be fully biodegradable (capable of being utilized by living matter)</a:t>
            </a:r>
          </a:p>
          <a:p>
            <a:pPr>
              <a:lnSpc>
                <a:spcPct val="90000"/>
              </a:lnSpc>
            </a:pPr>
            <a:r>
              <a:rPr lang="en-US"/>
              <a:t>Can be made from a variety of renewable resources</a:t>
            </a:r>
          </a:p>
          <a:p>
            <a:pPr>
              <a:lnSpc>
                <a:spcPct val="90000"/>
              </a:lnSpc>
            </a:pPr>
            <a:r>
              <a:rPr lang="en-US"/>
              <a:t>Can be composted locally into a soil amendment</a:t>
            </a:r>
          </a:p>
          <a:p>
            <a:pPr>
              <a:lnSpc>
                <a:spcPct val="90000"/>
              </a:lnSpc>
            </a:pPr>
            <a:r>
              <a:rPr lang="en-US"/>
              <a:t>Can help capture food discards</a:t>
            </a:r>
          </a:p>
          <a:p>
            <a:pPr>
              <a:lnSpc>
                <a:spcPct val="90000"/>
              </a:lnSpc>
            </a:pPr>
            <a:r>
              <a:rPr lang="en-US"/>
              <a:t>Can contribute to healthier rural economies</a:t>
            </a:r>
          </a:p>
          <a:p>
            <a:pPr>
              <a:lnSpc>
                <a:spcPct val="90000"/>
              </a:lnSpc>
            </a:pPr>
            <a:r>
              <a:rPr lang="en-US"/>
              <a:t>Can complement zero waste goals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en-US"/>
              <a:t>Horn, Tortoiseshell, Amber</a:t>
            </a:r>
          </a:p>
        </p:txBody>
      </p:sp>
      <p:pic>
        <p:nvPicPr>
          <p:cNvPr id="185347" name="Picture 3" descr="Plate2-Horn-Amber-Tortoiseshell"/>
          <p:cNvPicPr>
            <a:picLocks noChangeAspect="1" noChangeArrowheads="1"/>
          </p:cNvPicPr>
          <p:nvPr/>
        </p:nvPicPr>
        <p:blipFill>
          <a:blip r:embed="rId3"/>
          <a:srcRect/>
          <a:stretch>
            <a:fillRect/>
          </a:stretch>
        </p:blipFill>
        <p:spPr bwMode="auto">
          <a:xfrm>
            <a:off x="609600" y="1600200"/>
            <a:ext cx="2700751" cy="1998529"/>
          </a:xfrm>
          <a:prstGeom prst="rect">
            <a:avLst/>
          </a:prstGeom>
          <a:noFill/>
        </p:spPr>
      </p:pic>
      <p:pic>
        <p:nvPicPr>
          <p:cNvPr id="185348" name="Picture 4" descr="hlantern"/>
          <p:cNvPicPr>
            <a:picLocks noChangeAspect="1" noChangeArrowheads="1"/>
          </p:cNvPicPr>
          <p:nvPr/>
        </p:nvPicPr>
        <p:blipFill>
          <a:blip r:embed="rId4"/>
          <a:srcRect/>
          <a:stretch>
            <a:fillRect/>
          </a:stretch>
        </p:blipFill>
        <p:spPr bwMode="auto">
          <a:xfrm>
            <a:off x="3810000" y="1600200"/>
            <a:ext cx="2041525" cy="3651250"/>
          </a:xfrm>
          <a:prstGeom prst="rect">
            <a:avLst/>
          </a:prstGeom>
          <a:noFill/>
        </p:spPr>
      </p:pic>
      <p:pic>
        <p:nvPicPr>
          <p:cNvPr id="185349" name="Picture 5" descr="honers"/>
          <p:cNvPicPr>
            <a:picLocks noChangeAspect="1" noChangeArrowheads="1"/>
          </p:cNvPicPr>
          <p:nvPr/>
        </p:nvPicPr>
        <p:blipFill>
          <a:blip r:embed="rId5"/>
          <a:srcRect/>
          <a:stretch>
            <a:fillRect/>
          </a:stretch>
        </p:blipFill>
        <p:spPr bwMode="auto">
          <a:xfrm>
            <a:off x="5867400" y="1600200"/>
            <a:ext cx="2438400" cy="1785938"/>
          </a:xfrm>
          <a:prstGeom prst="rect">
            <a:avLst/>
          </a:prstGeom>
          <a:noFill/>
        </p:spPr>
      </p:pic>
      <p:pic>
        <p:nvPicPr>
          <p:cNvPr id="185350" name="Picture 6" descr="horn_tobacco_box"/>
          <p:cNvPicPr>
            <a:picLocks noChangeAspect="1" noChangeArrowheads="1"/>
          </p:cNvPicPr>
          <p:nvPr/>
        </p:nvPicPr>
        <p:blipFill>
          <a:blip r:embed="rId6"/>
          <a:srcRect/>
          <a:stretch>
            <a:fillRect/>
          </a:stretch>
        </p:blipFill>
        <p:spPr bwMode="auto">
          <a:xfrm>
            <a:off x="5943600" y="3429000"/>
            <a:ext cx="1690475" cy="2040971"/>
          </a:xfrm>
          <a:prstGeom prst="rect">
            <a:avLst/>
          </a:prstGeom>
          <a:noFill/>
        </p:spPr>
      </p:pic>
      <p:pic>
        <p:nvPicPr>
          <p:cNvPr id="185351" name="Picture 7" descr="Horn_Shop"/>
          <p:cNvPicPr>
            <a:picLocks noChangeAspect="1" noChangeArrowheads="1"/>
          </p:cNvPicPr>
          <p:nvPr/>
        </p:nvPicPr>
        <p:blipFill>
          <a:blip r:embed="rId7"/>
          <a:srcRect/>
          <a:stretch>
            <a:fillRect/>
          </a:stretch>
        </p:blipFill>
        <p:spPr bwMode="auto">
          <a:xfrm>
            <a:off x="609600" y="3622675"/>
            <a:ext cx="3155950" cy="2366963"/>
          </a:xfrm>
          <a:prstGeom prst="rect">
            <a:avLst/>
          </a:prstGeom>
          <a:noFill/>
        </p:spPr>
      </p:pic>
      <p:sp>
        <p:nvSpPr>
          <p:cNvPr id="185352" name="Text Box 8"/>
          <p:cNvSpPr txBox="1">
            <a:spLocks noChangeArrowheads="1"/>
          </p:cNvSpPr>
          <p:nvPr/>
        </p:nvSpPr>
        <p:spPr bwMode="auto">
          <a:xfrm>
            <a:off x="3962400" y="5469971"/>
            <a:ext cx="4800600" cy="639762"/>
          </a:xfrm>
          <a:prstGeom prst="rect">
            <a:avLst/>
          </a:prstGeom>
          <a:noFill/>
          <a:ln w="9525">
            <a:noFill/>
            <a:miter lim="800000"/>
            <a:headEnd/>
            <a:tailEnd/>
          </a:ln>
        </p:spPr>
        <p:txBody>
          <a:bodyPr>
            <a:prstTxWarp prst="textNoShape">
              <a:avLst/>
            </a:prstTxWarp>
            <a:spAutoFit/>
          </a:bodyPr>
          <a:lstStyle/>
          <a:p>
            <a:pPr>
              <a:spcBef>
                <a:spcPct val="50000"/>
              </a:spcBef>
            </a:pPr>
            <a:r>
              <a:rPr lang="en-US" sz="1200" dirty="0">
                <a:latin typeface="Times New Roman" charset="0"/>
                <a:ea typeface="ＭＳ Ｐゴシック" charset="-128"/>
                <a:cs typeface="ＭＳ Ｐゴシック" charset="-128"/>
              </a:rPr>
              <a:t>Source:  Susan Mossman, ed., </a:t>
            </a:r>
            <a:r>
              <a:rPr lang="en-US" sz="1200" u="sng" dirty="0">
                <a:latin typeface="Times New Roman" charset="0"/>
                <a:ea typeface="ＭＳ Ｐゴシック" charset="-128"/>
                <a:cs typeface="ＭＳ Ｐゴシック" charset="-128"/>
              </a:rPr>
              <a:t>Early Plastics:  Perspectives 1850-1950</a:t>
            </a:r>
            <a:r>
              <a:rPr lang="en-US" sz="1200" dirty="0">
                <a:latin typeface="Times New Roman" charset="0"/>
                <a:ea typeface="ＭＳ Ｐゴシック" charset="-128"/>
                <a:cs typeface="ＭＳ Ｐゴシック" charset="-128"/>
              </a:rPr>
              <a:t> (Science Museum, London: 1997), Plate 2 &amp; Fig 51; </a:t>
            </a:r>
            <a:br>
              <a:rPr lang="en-US" sz="1200" dirty="0">
                <a:latin typeface="Times New Roman" charset="0"/>
                <a:ea typeface="ＭＳ Ｐゴシック" charset="-128"/>
                <a:cs typeface="ＭＳ Ｐゴシック" charset="-128"/>
              </a:rPr>
            </a:br>
            <a:r>
              <a:rPr lang="en-US" sz="1200" dirty="0" err="1">
                <a:latin typeface="Times New Roman" charset="0"/>
                <a:ea typeface="ＭＳ Ｐゴシック" charset="-128"/>
                <a:cs typeface="ＭＳ Ｐゴシック" charset="-128"/>
              </a:rPr>
              <a:t>www.horners.org.uk</a:t>
            </a:r>
            <a:r>
              <a:rPr lang="en-US" sz="1200" dirty="0">
                <a:latin typeface="Times New Roman" charset="0"/>
                <a:ea typeface="ＭＳ Ｐゴシック" charset="-128"/>
                <a:cs typeface="ＭＳ Ｐゴシック" charset="-128"/>
              </a:rPr>
              <a:t>.</a:t>
            </a:r>
            <a:endParaRPr lang="en-US" dirty="0">
              <a:latin typeface="Times New Roman" charset="0"/>
              <a:ea typeface="ＭＳ Ｐゴシック" charset="-128"/>
              <a:cs typeface="ＭＳ Ｐゴシック" charset="-128"/>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alibri Bold"/>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a:cs typeface="ＭＳ Ｐゴシック"/>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a:cs typeface="ＭＳ Ｐゴシック"/>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2993</TotalTime>
  <Words>4115</Words>
  <Application>Microsoft Office PowerPoint</Application>
  <PresentationFormat>On-screen Show (4:3)</PresentationFormat>
  <Paragraphs>612</Paragraphs>
  <Slides>60</Slides>
  <Notes>49</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60</vt:i4>
      </vt:variant>
    </vt:vector>
  </HeadingPairs>
  <TitlesOfParts>
    <vt:vector size="64" baseType="lpstr">
      <vt:lpstr>Office Theme</vt:lpstr>
      <vt:lpstr>Blank Presentation</vt:lpstr>
      <vt:lpstr>Worksheet</vt:lpstr>
      <vt:lpstr>Document</vt:lpstr>
      <vt:lpstr> Organics Recovery &amp; Biobased Materials:  Opportunities for Corporate Involvement </vt:lpstr>
      <vt:lpstr>Overview</vt:lpstr>
      <vt:lpstr>Petro-Plastic Woes</vt:lpstr>
      <vt:lpstr>How Exposure to Polystyrene  Affects the Human Body</vt:lpstr>
      <vt:lpstr>Plastics Recycling:  Failure?</vt:lpstr>
      <vt:lpstr>Plastics Recycling Low</vt:lpstr>
      <vt:lpstr>U.S. municipal waste disposed</vt:lpstr>
      <vt:lpstr>Benefits of Biobased Alternatives</vt:lpstr>
      <vt:lpstr>Horn, Tortoiseshell, Amber</vt:lpstr>
      <vt:lpstr>Gutta Percha</vt:lpstr>
      <vt:lpstr>Shellac: Lac Beetle Secretion  </vt:lpstr>
      <vt:lpstr>John Hyatt’s Billiard Ball</vt:lpstr>
      <vt:lpstr>Slide 13</vt:lpstr>
      <vt:lpstr>Chardonnet Silk</vt:lpstr>
      <vt:lpstr>Henry Ford’s Biological Car (1941)</vt:lpstr>
      <vt:lpstr>Slide 16</vt:lpstr>
      <vt:lpstr>The Good News on Biobased Alternatives</vt:lpstr>
      <vt:lpstr>ASTM Standards</vt:lpstr>
      <vt:lpstr>Degradable Vs. Biodegradable</vt:lpstr>
      <vt:lpstr>Biodegradable vs. Biobased</vt:lpstr>
      <vt:lpstr>Composting: A Success Story</vt:lpstr>
      <vt:lpstr>Composting, lots of models</vt:lpstr>
      <vt:lpstr>Boulder Farmers’ Market</vt:lpstr>
      <vt:lpstr>Green the Capitol Initiative</vt:lpstr>
      <vt:lpstr>Whole Foods</vt:lpstr>
      <vt:lpstr>San Francisco: Aiming for Zero Waste</vt:lpstr>
      <vt:lpstr>Color-coded compostable design for 400k at SF Festival</vt:lpstr>
      <vt:lpstr>Seattle</vt:lpstr>
      <vt:lpstr>Seattle: Compostable Food Service Ware</vt:lpstr>
      <vt:lpstr>Slide 30</vt:lpstr>
      <vt:lpstr>Slide 31</vt:lpstr>
      <vt:lpstr>Slide 32</vt:lpstr>
      <vt:lpstr>Slide 33</vt:lpstr>
      <vt:lpstr>What We Put Into Corn…</vt:lpstr>
      <vt:lpstr>Slide 35</vt:lpstr>
      <vt:lpstr>Slide 36</vt:lpstr>
      <vt:lpstr>Slide 37</vt:lpstr>
      <vt:lpstr>Slide 38</vt:lpstr>
      <vt:lpstr>Slide 39</vt:lpstr>
      <vt:lpstr>Manufacturing</vt:lpstr>
      <vt:lpstr>Slide 41</vt:lpstr>
      <vt:lpstr>Slide 42</vt:lpstr>
      <vt:lpstr>2010 Corn Production Criteria</vt:lpstr>
      <vt:lpstr>General Statistics</vt:lpstr>
      <vt:lpstr>WLCs in 2010</vt:lpstr>
      <vt:lpstr>Slide 46</vt:lpstr>
      <vt:lpstr>Slide 47</vt:lpstr>
      <vt:lpstr>Development of Environmentally Preferable Purchasing Specifications</vt:lpstr>
      <vt:lpstr>Recognition Levels</vt:lpstr>
      <vt:lpstr>Criteria: Biomass Production</vt:lpstr>
      <vt:lpstr>Criteria: Manufacturing</vt:lpstr>
      <vt:lpstr>Criteria: End of Life</vt:lpstr>
      <vt:lpstr>Next Steps</vt:lpstr>
      <vt:lpstr>Slide 54</vt:lpstr>
      <vt:lpstr>Single use has got to go</vt:lpstr>
      <vt:lpstr>Resource Conservation Hierarchy</vt:lpstr>
      <vt:lpstr>Zero Waste Path</vt:lpstr>
      <vt:lpstr>Aiming for zero waste is  key GHG abatement strategy</vt:lpstr>
      <vt:lpstr>Slide 59</vt:lpstr>
      <vt:lpstr>Comments? Questions? </vt:lpstr>
    </vt:vector>
  </TitlesOfParts>
  <Company>Institute for Local Self-Reliance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Brenda Platt</dc:creator>
  <cp:lastModifiedBy>Holly Elmore</cp:lastModifiedBy>
  <cp:revision>67</cp:revision>
  <cp:lastPrinted>2011-01-19T22:46:05Z</cp:lastPrinted>
  <dcterms:created xsi:type="dcterms:W3CDTF">2011-01-24T19:29:45Z</dcterms:created>
  <dcterms:modified xsi:type="dcterms:W3CDTF">2011-01-26T19:36:31Z</dcterms:modified>
</cp:coreProperties>
</file>