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UiMO/l7/QRXNPQW2Jg8oRnxDi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73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3" name="Google Shape;133;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43" name="Google Shape;14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52" name="Google Shape;15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12</a:t>
            </a:fld>
            <a:endParaRPr>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9" name="Google Shape;1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0" name="Google Shape;16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13</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70" name="Google Shape;17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0" name="Google Shape;18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90" name="Google Shape;19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16</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-soil carbon content plays most significant role in soil and plant health because it is fundamental for microbial and plant growth. even with other nutrients present plants cannot </a:t>
            </a:r>
            <a:endParaRPr/>
          </a:p>
          <a:p>
            <a:pPr marL="0" lvl="0" indent="0" algn="l" rtl="0">
              <a:spcBef>
                <a:spcPts val="0"/>
              </a:spcBef>
              <a:spcAft>
                <a:spcPts val="0"/>
              </a:spcAft>
              <a:buNone/>
            </a:pPr>
            <a:r>
              <a:rPr lang="en-US"/>
              <a:t>-</a:t>
            </a:r>
            <a:endParaRPr/>
          </a:p>
        </p:txBody>
      </p:sp>
      <p:sp>
        <p:nvSpPr>
          <p:cNvPr id="205" name="Google Shape;205;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4" name="Google Shape;21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5" name="Google Shape;215;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4" name="Google Shape;22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 name="Google Shape;7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76" name="Google Shape;7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87" name="Google Shape;8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Google Shape;9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4" name="Google Shape;9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1" name="Google Shape;10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9" name="Google Shape;10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7" name="Google Shape;11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4" name="Google Shape;12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5" name="Google Shape;12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3"/>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body" idx="1"/>
          </p:nvPr>
        </p:nvSpPr>
        <p:spPr>
          <a:xfrm>
            <a:off x="304800" y="1981200"/>
            <a:ext cx="8610600" cy="43434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o"/>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04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5" name="Google Shape;25;p2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o"/>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 name="Google Shape;26;p2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04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 name="Google Shape;27;p2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o"/>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8" name="Google Shape;2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Google Shape;3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457200" y="1905000"/>
            <a:ext cx="4038600" cy="4221163"/>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o"/>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25"/>
          <p:cNvSpPr txBox="1">
            <a:spLocks noGrp="1"/>
          </p:cNvSpPr>
          <p:nvPr>
            <p:ph type="body" idx="2"/>
          </p:nvPr>
        </p:nvSpPr>
        <p:spPr>
          <a:xfrm>
            <a:off x="4648200" y="1905000"/>
            <a:ext cx="4038600" cy="4221163"/>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o"/>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26"/>
          <p:cNvSpPr/>
          <p:nvPr/>
        </p:nvSpPr>
        <p:spPr>
          <a:xfrm>
            <a:off x="0" y="1676400"/>
            <a:ext cx="1676400" cy="4818888"/>
          </a:xfrm>
          <a:prstGeom prst="rect">
            <a:avLst/>
          </a:prstGeom>
          <a:solidFill>
            <a:srgbClr val="3E5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26"/>
          <p:cNvSpPr txBox="1">
            <a:spLocks noGrp="1"/>
          </p:cNvSpPr>
          <p:nvPr>
            <p:ph type="ctrTitle"/>
          </p:nvPr>
        </p:nvSpPr>
        <p:spPr>
          <a:xfrm>
            <a:off x="1981200" y="1828800"/>
            <a:ext cx="7086600" cy="19812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6"/>
          <p:cNvSpPr txBox="1">
            <a:spLocks noGrp="1"/>
          </p:cNvSpPr>
          <p:nvPr>
            <p:ph type="subTitle" idx="1"/>
          </p:nvPr>
        </p:nvSpPr>
        <p:spPr>
          <a:xfrm>
            <a:off x="2590800" y="3886200"/>
            <a:ext cx="6400800" cy="1752600"/>
          </a:xfrm>
          <a:prstGeom prst="rect">
            <a:avLst/>
          </a:prstGeom>
          <a:noFill/>
          <a:ln>
            <a:noFill/>
          </a:ln>
        </p:spPr>
        <p:txBody>
          <a:bodyPr spcFirstLastPara="1" wrap="square" lIns="91425" tIns="45700" rIns="91425" bIns="45700" anchor="ctr" anchorCtr="0">
            <a:normAutofit/>
          </a:bodyPr>
          <a:lstStyle>
            <a:lvl1pPr lvl="0" algn="r">
              <a:spcBef>
                <a:spcPts val="640"/>
              </a:spcBef>
              <a:spcAft>
                <a:spcPts val="0"/>
              </a:spcAft>
              <a:buSzPts val="2720"/>
              <a:buNone/>
              <a:defRPr>
                <a:solidFill>
                  <a:schemeClr val="dk1"/>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26"/>
          <p:cNvSpPr/>
          <p:nvPr/>
        </p:nvSpPr>
        <p:spPr>
          <a:xfrm>
            <a:off x="1143000" y="6248400"/>
            <a:ext cx="8010144" cy="304800"/>
          </a:xfrm>
          <a:prstGeom prst="rect">
            <a:avLst/>
          </a:prstGeom>
          <a:solidFill>
            <a:srgbClr val="3E5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1700"/>
              <a:buNone/>
              <a:defRPr sz="2000">
                <a:solidFill>
                  <a:srgbClr val="888888"/>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7" name="Google Shape;4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8" name="Google Shape;4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sp>
        <p:nvSpPr>
          <p:cNvPr id="50" name="Google Shape;50;p30"/>
          <p:cNvSpPr txBox="1">
            <a:spLocks noGrp="1"/>
          </p:cNvSpPr>
          <p:nvPr>
            <p:ph type="ctrTitle"/>
          </p:nvPr>
        </p:nvSpPr>
        <p:spPr>
          <a:xfrm>
            <a:off x="5562600" y="3733800"/>
            <a:ext cx="3313355" cy="170216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0"/>
          <p:cNvSpPr txBox="1">
            <a:spLocks noGrp="1"/>
          </p:cNvSpPr>
          <p:nvPr>
            <p:ph type="body" idx="1"/>
          </p:nvPr>
        </p:nvSpPr>
        <p:spPr>
          <a:xfrm>
            <a:off x="2667000" y="381000"/>
            <a:ext cx="6172200" cy="2133600"/>
          </a:xfrm>
          <a:prstGeom prst="rect">
            <a:avLst/>
          </a:prstGeom>
          <a:noFill/>
          <a:ln>
            <a:noFill/>
          </a:ln>
        </p:spPr>
        <p:txBody>
          <a:bodyPr spcFirstLastPara="1" wrap="square" lIns="91425" tIns="45700" rIns="91425" bIns="45700" anchor="t" anchorCtr="0">
            <a:normAutofit/>
          </a:bodyPr>
          <a:lstStyle>
            <a:lvl1pPr marL="457200" lvl="0" indent="-228600" algn="r">
              <a:spcBef>
                <a:spcPts val="880"/>
              </a:spcBef>
              <a:spcAft>
                <a:spcPts val="0"/>
              </a:spcAft>
              <a:buSzPts val="3740"/>
              <a:buNone/>
              <a:defRPr sz="4400" b="0">
                <a:solidFill>
                  <a:schemeClr val="dk1"/>
                </a:solidFill>
                <a:latin typeface="Calibri"/>
                <a:ea typeface="Calibri"/>
                <a:cs typeface="Calibri"/>
                <a:sym typeface="Calibri"/>
              </a:defRPr>
            </a:lvl1pPr>
            <a:lvl2pPr marL="914400" lvl="1" indent="-228600" algn="l">
              <a:spcBef>
                <a:spcPts val="560"/>
              </a:spcBef>
              <a:spcAft>
                <a:spcPts val="0"/>
              </a:spcAft>
              <a:buSzPts val="2800"/>
              <a:buNone/>
              <a:defRPr/>
            </a:lvl2pPr>
            <a:lvl3pPr marL="1371600" lvl="2" indent="-228600" algn="l">
              <a:spcBef>
                <a:spcPts val="480"/>
              </a:spcBef>
              <a:spcAft>
                <a:spcPts val="0"/>
              </a:spcAft>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52"/>
        <p:cNvGrpSpPr/>
        <p:nvPr/>
      </p:nvGrpSpPr>
      <p:grpSpPr>
        <a:xfrm>
          <a:off x="0" y="0"/>
          <a:ext cx="0" cy="0"/>
          <a:chOff x="0" y="0"/>
          <a:chExt cx="0" cy="0"/>
        </a:xfrm>
      </p:grpSpPr>
      <p:sp>
        <p:nvSpPr>
          <p:cNvPr id="53" name="Google Shape;53;p31"/>
          <p:cNvSpPr txBox="1">
            <a:spLocks noGrp="1"/>
          </p:cNvSpPr>
          <p:nvPr>
            <p:ph type="title"/>
          </p:nvPr>
        </p:nvSpPr>
        <p:spPr>
          <a:xfrm>
            <a:off x="1828800" y="152400"/>
            <a:ext cx="7162800" cy="1143000"/>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chemeClr val="dk1"/>
              </a:buClr>
              <a:buSzPts val="4400"/>
              <a:buFont typeface="Calibri"/>
              <a:buNone/>
              <a:defRPr sz="4400" cap="small">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1"/>
          <p:cNvSpPr>
            <a:spLocks noGrp="1"/>
          </p:cNvSpPr>
          <p:nvPr>
            <p:ph type="pic" idx="2"/>
          </p:nvPr>
        </p:nvSpPr>
        <p:spPr>
          <a:xfrm>
            <a:off x="304800" y="2057400"/>
            <a:ext cx="8534400" cy="4038600"/>
          </a:xfrm>
          <a:prstGeom prst="rect">
            <a:avLst/>
          </a:prstGeom>
          <a:noFill/>
          <a:ln w="101600" cap="flat" cmpd="sng">
            <a:solidFill>
              <a:schemeClr val="lt1"/>
            </a:solidFill>
            <a:prstDash val="solid"/>
            <a:miter lim="800000"/>
            <a:headEnd type="none" w="sm" len="sm"/>
            <a:tailEnd type="none" w="sm" len="sm"/>
          </a:ln>
          <a:effectLst>
            <a:outerShdw blurRad="63500" sx="102000" sy="102000" algn="ctr" rotWithShape="0">
              <a:srgbClr val="000000">
                <a:alpha val="29803"/>
              </a:srgbClr>
            </a:outerShdw>
          </a:effectLst>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1679451" y="0"/>
            <a:ext cx="7464549" cy="1600200"/>
          </a:xfrm>
          <a:prstGeom prst="rect">
            <a:avLst/>
          </a:prstGeom>
          <a:solidFill>
            <a:srgbClr val="CDDD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 name="Google Shape;11;p22"/>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lvl1pPr marR="0" lvl="0" algn="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2"/>
          <p:cNvSpPr txBox="1">
            <a:spLocks noGrp="1"/>
          </p:cNvSpPr>
          <p:nvPr>
            <p:ph type="body" idx="1"/>
          </p:nvPr>
        </p:nvSpPr>
        <p:spPr>
          <a:xfrm>
            <a:off x="304800" y="1981200"/>
            <a:ext cx="8610600" cy="4343400"/>
          </a:xfrm>
          <a:prstGeom prst="rect">
            <a:avLst/>
          </a:prstGeom>
          <a:noFill/>
          <a:ln>
            <a:noFill/>
          </a:ln>
        </p:spPr>
        <p:txBody>
          <a:bodyPr spcFirstLastPara="1" wrap="square" lIns="91425" tIns="45700" rIns="91425" bIns="45700" anchor="t" anchorCtr="0">
            <a:normAutofit/>
          </a:bodyPr>
          <a:lstStyle>
            <a:lvl1pPr marL="457200" marR="0" lvl="0" indent="-401320" algn="l" rtl="0">
              <a:spcBef>
                <a:spcPts val="640"/>
              </a:spcBef>
              <a:spcAft>
                <a:spcPts val="0"/>
              </a:spcAft>
              <a:buClr>
                <a:srgbClr val="658C10"/>
              </a:buClr>
              <a:buSzPts val="2720"/>
              <a:buFont typeface="Courier New"/>
              <a:buChar char="o"/>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658C1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658C10"/>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22"/>
          <p:cNvSpPr/>
          <p:nvPr/>
        </p:nvSpPr>
        <p:spPr>
          <a:xfrm>
            <a:off x="0" y="0"/>
            <a:ext cx="1676400" cy="1828800"/>
          </a:xfrm>
          <a:prstGeom prst="rect">
            <a:avLst/>
          </a:prstGeom>
          <a:solidFill>
            <a:srgbClr val="3E5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 name="Google Shape;14;p22" descr="C:\Users\Holly Elmore\Documents\Evolved Integrity\Elemental Impact\Marketing-PR\Logo\Ei_logo.jpg"/>
          <p:cNvPicPr preferRelativeResize="0"/>
          <p:nvPr/>
        </p:nvPicPr>
        <p:blipFill rotWithShape="1">
          <a:blip r:embed="rId11">
            <a:alphaModFix/>
          </a:blip>
          <a:srcRect/>
          <a:stretch/>
        </p:blipFill>
        <p:spPr>
          <a:xfrm>
            <a:off x="176785" y="0"/>
            <a:ext cx="1271015" cy="1581912"/>
          </a:xfrm>
          <a:prstGeom prst="rect">
            <a:avLst/>
          </a:prstGeom>
          <a:noFill/>
          <a:ln>
            <a:noFill/>
          </a:ln>
        </p:spPr>
      </p:pic>
      <p:sp>
        <p:nvSpPr>
          <p:cNvPr id="15" name="Google Shape;15;p22"/>
          <p:cNvSpPr/>
          <p:nvPr/>
        </p:nvSpPr>
        <p:spPr>
          <a:xfrm>
            <a:off x="0" y="6487046"/>
            <a:ext cx="9153144" cy="447154"/>
          </a:xfrm>
          <a:prstGeom prst="rect">
            <a:avLst/>
          </a:prstGeom>
          <a:solidFill>
            <a:srgbClr val="3E52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2"/>
          <p:cNvSpPr txBox="1"/>
          <p:nvPr/>
        </p:nvSpPr>
        <p:spPr>
          <a:xfrm>
            <a:off x="6172200" y="6488668"/>
            <a:ext cx="2895600"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FBB000"/>
                </a:solidFill>
                <a:latin typeface="Calibri"/>
                <a:ea typeface="Calibri"/>
                <a:cs typeface="Calibri"/>
                <a:sym typeface="Calibri"/>
              </a:rPr>
              <a:t>elementalimpact.org</a:t>
            </a:r>
            <a:endParaRPr sz="1800" b="0" i="0" u="none" strike="noStrike" cap="none">
              <a:solidFill>
                <a:srgbClr val="FBB000"/>
              </a:solidFill>
              <a:latin typeface="Calibri"/>
              <a:ea typeface="Calibri"/>
              <a:cs typeface="Calibri"/>
              <a:sym typeface="Calibri"/>
            </a:endParaRPr>
          </a:p>
        </p:txBody>
      </p:sp>
      <p:sp>
        <p:nvSpPr>
          <p:cNvPr id="17" name="Google Shape;17;p22"/>
          <p:cNvSpPr txBox="1"/>
          <p:nvPr/>
        </p:nvSpPr>
        <p:spPr>
          <a:xfrm>
            <a:off x="76200" y="6477000"/>
            <a:ext cx="289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u="none" strike="noStrike" cap="none">
                <a:solidFill>
                  <a:srgbClr val="FBB000"/>
                </a:solidFill>
                <a:latin typeface="Calibri"/>
                <a:ea typeface="Calibri"/>
                <a:cs typeface="Calibri"/>
                <a:sym typeface="Calibri"/>
              </a:rPr>
              <a:t>Sustainability in ACTION</a:t>
            </a:r>
            <a:endParaRPr/>
          </a:p>
        </p:txBody>
      </p:sp>
      <p:sp>
        <p:nvSpPr>
          <p:cNvPr id="18" name="Google Shape;18;p22"/>
          <p:cNvSpPr/>
          <p:nvPr/>
        </p:nvSpPr>
        <p:spPr>
          <a:xfrm>
            <a:off x="152400" y="1524000"/>
            <a:ext cx="8991601" cy="76200"/>
          </a:xfrm>
          <a:prstGeom prst="rect">
            <a:avLst/>
          </a:prstGeom>
          <a:solidFill>
            <a:srgbClr val="FBB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it.ly/3OHqFjh"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bit.ly/39OO7K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1828800" y="1627762"/>
            <a:ext cx="7086600" cy="399806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ct val="100000"/>
              <a:buFont typeface="Calibri"/>
              <a:buNone/>
            </a:pPr>
            <a:r>
              <a:rPr lang="en-US" b="1" dirty="0"/>
              <a:t>ECO Manatee DEMs</a:t>
            </a:r>
            <a:br>
              <a:rPr lang="en-US" sz="4700" b="1" dirty="0"/>
            </a:br>
            <a:r>
              <a:rPr lang="en-US" sz="2800" dirty="0">
                <a:solidFill>
                  <a:schemeClr val="dk1"/>
                </a:solidFill>
              </a:rPr>
              <a:t>February 9, 2023</a:t>
            </a:r>
            <a:br>
              <a:rPr lang="en-US" sz="2800" dirty="0"/>
            </a:br>
            <a:r>
              <a:rPr lang="en-US" sz="2800" dirty="0"/>
              <a:t>Bradenton, FL</a:t>
            </a:r>
            <a:br>
              <a:rPr lang="en-US" sz="3200" dirty="0"/>
            </a:br>
            <a:br>
              <a:rPr lang="en-US" sz="3200" dirty="0"/>
            </a:br>
            <a:br>
              <a:rPr lang="en-US" sz="3200" dirty="0"/>
            </a:br>
            <a:br>
              <a:rPr lang="en-US" sz="3200" dirty="0"/>
            </a:br>
            <a:br>
              <a:rPr lang="en-US" sz="3200" dirty="0"/>
            </a:br>
            <a:endParaRPr sz="2400" i="1" dirty="0">
              <a:solidFill>
                <a:schemeClr val="dk1"/>
              </a:solidFill>
            </a:endParaRPr>
          </a:p>
        </p:txBody>
      </p:sp>
      <p:sp>
        <p:nvSpPr>
          <p:cNvPr id="61" name="Google Shape;61;p1"/>
          <p:cNvSpPr/>
          <p:nvPr/>
        </p:nvSpPr>
        <p:spPr>
          <a:xfrm>
            <a:off x="2819400" y="449759"/>
            <a:ext cx="6096000" cy="80021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600" b="0" i="0" u="none" strike="noStrike" cap="none">
                <a:solidFill>
                  <a:schemeClr val="dk1"/>
                </a:solidFill>
                <a:latin typeface="Calibri"/>
                <a:ea typeface="Calibri"/>
                <a:cs typeface="Calibri"/>
                <a:sym typeface="Calibri"/>
              </a:rPr>
              <a:t>Elemental Impact</a:t>
            </a:r>
            <a:endParaRPr/>
          </a:p>
        </p:txBody>
      </p:sp>
      <p:sp>
        <p:nvSpPr>
          <p:cNvPr id="62" name="Google Shape;62;p1"/>
          <p:cNvSpPr txBox="1"/>
          <p:nvPr/>
        </p:nvSpPr>
        <p:spPr>
          <a:xfrm>
            <a:off x="7029855" y="5116749"/>
            <a:ext cx="188554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Holly Elmore</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Elemental Impact</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Founder &amp; CEO</a:t>
            </a:r>
            <a:endParaRPr dirty="0"/>
          </a:p>
        </p:txBody>
      </p:sp>
      <p:sp>
        <p:nvSpPr>
          <p:cNvPr id="2" name="TextBox 1">
            <a:extLst>
              <a:ext uri="{FF2B5EF4-FFF2-40B4-BE49-F238E27FC236}">
                <a16:creationId xmlns:a16="http://schemas.microsoft.com/office/drawing/2014/main" id="{CF5E5198-7457-D27A-E511-3C241FDBB1A8}"/>
              </a:ext>
            </a:extLst>
          </p:cNvPr>
          <p:cNvSpPr txBox="1"/>
          <p:nvPr/>
        </p:nvSpPr>
        <p:spPr>
          <a:xfrm>
            <a:off x="4643336" y="3429000"/>
            <a:ext cx="4272064" cy="1200329"/>
          </a:xfrm>
          <a:prstGeom prst="rect">
            <a:avLst/>
          </a:prstGeom>
          <a:noFill/>
        </p:spPr>
        <p:txBody>
          <a:bodyPr wrap="square" rtlCol="0">
            <a:spAutoFit/>
          </a:bodyPr>
          <a:lstStyle/>
          <a:p>
            <a:r>
              <a:rPr lang="en-US" sz="3600" b="1" dirty="0">
                <a:solidFill>
                  <a:schemeClr val="accent5"/>
                </a:solidFill>
                <a:latin typeface="Calibri" panose="020F0502020204030204" pitchFamily="34" charset="0"/>
                <a:cs typeface="Calibri" panose="020F0502020204030204" pitchFamily="34" charset="0"/>
              </a:rPr>
              <a:t>SOIL &amp; WATER: </a:t>
            </a:r>
          </a:p>
          <a:p>
            <a:r>
              <a:rPr lang="en-US" sz="3600" b="1" i="1" dirty="0">
                <a:solidFill>
                  <a:schemeClr val="accent5"/>
                </a:solidFill>
                <a:latin typeface="Calibri" panose="020F0502020204030204" pitchFamily="34" charset="0"/>
                <a:cs typeface="Calibri" panose="020F0502020204030204" pitchFamily="34" charset="0"/>
              </a:rPr>
              <a:t>the foundation of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Homegrown National Park</a:t>
            </a:r>
            <a:endParaRPr b="1"/>
          </a:p>
        </p:txBody>
      </p:sp>
      <p:sp>
        <p:nvSpPr>
          <p:cNvPr id="136" name="Google Shape;136;p10"/>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solidFill>
                  <a:schemeClr val="dk1"/>
                </a:solidFill>
                <a:latin typeface="Calibri"/>
                <a:ea typeface="Calibri"/>
                <a:cs typeface="Calibri"/>
                <a:sym typeface="Calibri"/>
              </a:rPr>
              <a:t>Homegrown National Park</a:t>
            </a:r>
            <a:endParaRPr dirty="0"/>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A grassroots call-to-action to regenerate biodiversity.</a:t>
            </a:r>
            <a:endParaRPr dirty="0"/>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p:txBody>
      </p:sp>
      <p:sp>
        <p:nvSpPr>
          <p:cNvPr id="137" name="Google Shape;137;p10"/>
          <p:cNvSpPr txBox="1"/>
          <p:nvPr/>
        </p:nvSpPr>
        <p:spPr>
          <a:xfrm>
            <a:off x="685800" y="3048000"/>
            <a:ext cx="4876800"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“In the past, we have asked one thing of our gardens: that they be pretty. Now they have to support life, sequester carbon, feed pollinators and manage water.”</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DOUG TALLAMY </a:t>
            </a:r>
            <a:endParaRPr/>
          </a:p>
        </p:txBody>
      </p:sp>
      <p:sp>
        <p:nvSpPr>
          <p:cNvPr id="138" name="Google Shape;138;p10"/>
          <p:cNvSpPr txBox="1"/>
          <p:nvPr/>
        </p:nvSpPr>
        <p:spPr>
          <a:xfrm>
            <a:off x="457200" y="5647729"/>
            <a:ext cx="5105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Link: Doug’s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Bringing Nature Home presentation</a:t>
            </a:r>
            <a:endParaRPr sz="1800">
              <a:solidFill>
                <a:schemeClr val="dk1"/>
              </a:solidFill>
              <a:latin typeface="Calibri"/>
              <a:ea typeface="Calibri"/>
              <a:cs typeface="Calibri"/>
              <a:sym typeface="Calibri"/>
            </a:endParaRPr>
          </a:p>
        </p:txBody>
      </p:sp>
      <p:pic>
        <p:nvPicPr>
          <p:cNvPr id="139" name="Google Shape;139;p10"/>
          <p:cNvPicPr preferRelativeResize="0"/>
          <p:nvPr/>
        </p:nvPicPr>
        <p:blipFill rotWithShape="1">
          <a:blip r:embed="rId4">
            <a:alphaModFix/>
          </a:blip>
          <a:srcRect/>
          <a:stretch/>
        </p:blipFill>
        <p:spPr>
          <a:xfrm>
            <a:off x="6178391" y="2286000"/>
            <a:ext cx="2121218" cy="3187623"/>
          </a:xfrm>
          <a:prstGeom prst="rect">
            <a:avLst/>
          </a:prstGeom>
          <a:noFill/>
          <a:ln>
            <a:noFill/>
          </a:ln>
          <a:effectLst>
            <a:softEdge rad="762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Homegrown National Park</a:t>
            </a:r>
            <a:endParaRPr b="1"/>
          </a:p>
        </p:txBody>
      </p:sp>
      <p:sp>
        <p:nvSpPr>
          <p:cNvPr id="146" name="Google Shape;146;p11"/>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solidFill>
                  <a:schemeClr val="dk1"/>
                </a:solidFill>
                <a:latin typeface="Calibri"/>
                <a:ea typeface="Calibri"/>
                <a:cs typeface="Calibri"/>
                <a:sym typeface="Calibri"/>
              </a:rPr>
              <a:t>Homegrown National Park</a:t>
            </a:r>
            <a:endParaRPr dirty="0"/>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A grassroots call-to-action to regenerate biodiversity.</a:t>
            </a:r>
            <a:endParaRPr dirty="0"/>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p:txBody>
      </p:sp>
      <p:pic>
        <p:nvPicPr>
          <p:cNvPr id="147" name="Google Shape;147;p11" descr="A close up of a flower&#10;&#10;Description automatically generated with low confidence"/>
          <p:cNvPicPr preferRelativeResize="0"/>
          <p:nvPr/>
        </p:nvPicPr>
        <p:blipFill rotWithShape="1">
          <a:blip r:embed="rId3">
            <a:alphaModFix/>
          </a:blip>
          <a:srcRect/>
          <a:stretch/>
        </p:blipFill>
        <p:spPr>
          <a:xfrm>
            <a:off x="5029200" y="2819400"/>
            <a:ext cx="3733800" cy="2978141"/>
          </a:xfrm>
          <a:prstGeom prst="rect">
            <a:avLst/>
          </a:prstGeom>
          <a:noFill/>
          <a:ln>
            <a:noFill/>
          </a:ln>
          <a:effectLst>
            <a:softEdge rad="76200"/>
          </a:effectLst>
        </p:spPr>
      </p:pic>
      <p:sp>
        <p:nvSpPr>
          <p:cNvPr id="148" name="Google Shape;148;p11"/>
          <p:cNvSpPr txBox="1"/>
          <p:nvPr/>
        </p:nvSpPr>
        <p:spPr>
          <a:xfrm>
            <a:off x="548640" y="3124200"/>
            <a:ext cx="417576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SOLUTION:</a:t>
            </a:r>
            <a:endParaRPr/>
          </a:p>
          <a:p>
            <a:pPr marL="0" marR="0" lvl="0" indent="0" algn="ctr" rtl="0">
              <a:spcBef>
                <a:spcPts val="0"/>
              </a:spcBef>
              <a:spcAft>
                <a:spcPts val="0"/>
              </a:spcAft>
              <a:buNone/>
            </a:pPr>
            <a:endParaRPr sz="1800" b="1">
              <a:solidFill>
                <a:schemeClr val="dk1"/>
              </a:solidFill>
              <a:latin typeface="Arial"/>
              <a:ea typeface="Arial"/>
              <a:cs typeface="Arial"/>
              <a:sym typeface="Arial"/>
            </a:endParaRPr>
          </a:p>
          <a:p>
            <a:pPr marL="0" marR="0" lvl="0" indent="0" algn="ctr" rtl="0">
              <a:spcBef>
                <a:spcPts val="0"/>
              </a:spcBef>
              <a:spcAft>
                <a:spcPts val="0"/>
              </a:spcAft>
              <a:buNone/>
            </a:pPr>
            <a:r>
              <a:rPr lang="en-US" sz="4800" b="1">
                <a:solidFill>
                  <a:srgbClr val="4F6128"/>
                </a:solidFill>
                <a:latin typeface="Calibri"/>
                <a:ea typeface="Calibri"/>
                <a:cs typeface="Calibri"/>
                <a:sym typeface="Calibri"/>
              </a:rPr>
              <a:t>PLANT NATIVE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Homegrown National Park</a:t>
            </a:r>
            <a:endParaRPr b="1"/>
          </a:p>
        </p:txBody>
      </p:sp>
      <p:sp>
        <p:nvSpPr>
          <p:cNvPr id="155" name="Google Shape;155;p12"/>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latin typeface="Calibri"/>
                <a:ea typeface="Calibri"/>
                <a:cs typeface="Calibri"/>
                <a:sym typeface="Calibri"/>
              </a:rPr>
              <a:t>Ei Native-Plant-Landscape Pilot</a:t>
            </a:r>
            <a:endParaRPr sz="2700" b="1" dirty="0">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Intention: to create a thriving environment for urban-wildlife habitat and food.</a:t>
            </a:r>
            <a:endParaRPr dirty="0"/>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p:txBody>
      </p:sp>
      <p:pic>
        <p:nvPicPr>
          <p:cNvPr id="156" name="Google Shape;156;p12" descr="A picture containing tree, outdoor, sky, house&#10;&#10;Description automatically generated"/>
          <p:cNvPicPr preferRelativeResize="0"/>
          <p:nvPr/>
        </p:nvPicPr>
        <p:blipFill rotWithShape="1">
          <a:blip r:embed="rId3">
            <a:alphaModFix/>
          </a:blip>
          <a:srcRect/>
          <a:stretch/>
        </p:blipFill>
        <p:spPr>
          <a:xfrm>
            <a:off x="2286000" y="2971800"/>
            <a:ext cx="4431284" cy="3150202"/>
          </a:xfrm>
          <a:prstGeom prst="rect">
            <a:avLst/>
          </a:prstGeom>
          <a:noFill/>
          <a:ln>
            <a:noFill/>
          </a:ln>
          <a:effectLst>
            <a:softEdge rad="762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Intentional Eating</a:t>
            </a:r>
            <a:endParaRPr b="1"/>
          </a:p>
        </p:txBody>
      </p:sp>
      <p:sp>
        <p:nvSpPr>
          <p:cNvPr id="163" name="Google Shape;163;p13"/>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a:latin typeface="Calibri"/>
                <a:ea typeface="Calibri"/>
                <a:cs typeface="Calibri"/>
                <a:sym typeface="Calibri"/>
              </a:rPr>
              <a:t>Intentional Eating</a:t>
            </a:r>
            <a:endParaRPr sz="2700" b="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p:txBody>
      </p:sp>
      <p:pic>
        <p:nvPicPr>
          <p:cNvPr id="164" name="Google Shape;164;p13"/>
          <p:cNvPicPr preferRelativeResize="0"/>
          <p:nvPr/>
        </p:nvPicPr>
        <p:blipFill rotWithShape="1">
          <a:blip r:embed="rId3">
            <a:alphaModFix/>
          </a:blip>
          <a:srcRect/>
          <a:stretch/>
        </p:blipFill>
        <p:spPr>
          <a:xfrm>
            <a:off x="5215179" y="2057400"/>
            <a:ext cx="3547821" cy="3751280"/>
          </a:xfrm>
          <a:prstGeom prst="rect">
            <a:avLst/>
          </a:prstGeom>
          <a:noFill/>
          <a:ln>
            <a:noFill/>
          </a:ln>
          <a:effectLst>
            <a:softEdge rad="76200"/>
          </a:effectLst>
        </p:spPr>
      </p:pic>
      <p:pic>
        <p:nvPicPr>
          <p:cNvPr id="165" name="Google Shape;165;p13"/>
          <p:cNvPicPr preferRelativeResize="0"/>
          <p:nvPr/>
        </p:nvPicPr>
        <p:blipFill rotWithShape="1">
          <a:blip r:embed="rId4">
            <a:alphaModFix/>
          </a:blip>
          <a:srcRect/>
          <a:stretch/>
        </p:blipFill>
        <p:spPr>
          <a:xfrm>
            <a:off x="1524587" y="3631050"/>
            <a:ext cx="2390543" cy="2333625"/>
          </a:xfrm>
          <a:prstGeom prst="rect">
            <a:avLst/>
          </a:prstGeom>
          <a:noFill/>
          <a:ln>
            <a:noFill/>
          </a:ln>
        </p:spPr>
      </p:pic>
      <p:sp>
        <p:nvSpPr>
          <p:cNvPr id="166" name="Google Shape;166;p13"/>
          <p:cNvSpPr txBox="1"/>
          <p:nvPr/>
        </p:nvSpPr>
        <p:spPr>
          <a:xfrm>
            <a:off x="381000" y="2479107"/>
            <a:ext cx="42672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Michael Pollan</a:t>
            </a:r>
            <a:r>
              <a:rPr lang="en-US" sz="1800">
                <a:solidFill>
                  <a:schemeClr val="dk1"/>
                </a:solidFill>
                <a:latin typeface="Calibri"/>
                <a:ea typeface="Calibri"/>
                <a:cs typeface="Calibri"/>
                <a:sym typeface="Calibri"/>
              </a:rPr>
              <a:t>: </a:t>
            </a:r>
            <a:r>
              <a:rPr lang="en-US" sz="1600" i="1">
                <a:solidFill>
                  <a:schemeClr val="dk1"/>
                </a:solidFill>
                <a:latin typeface="Calibri"/>
                <a:ea typeface="Calibri"/>
                <a:cs typeface="Calibri"/>
                <a:sym typeface="Calibri"/>
              </a:rPr>
              <a:t>Food is not just fuel. Food is about family, food is about community, food is about identity. We nourish all those things when we eat well.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4"/>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Intentional Eating</a:t>
            </a:r>
            <a:endParaRPr b="1"/>
          </a:p>
        </p:txBody>
      </p:sp>
      <p:sp>
        <p:nvSpPr>
          <p:cNvPr id="173" name="Google Shape;173;p14"/>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a:latin typeface="Calibri"/>
                <a:ea typeface="Calibri"/>
                <a:cs typeface="Calibri"/>
                <a:sym typeface="Calibri"/>
              </a:rPr>
              <a:t>Intentional Eating</a:t>
            </a:r>
            <a:endParaRPr sz="2700" b="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i="1">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b="1" i="1">
                <a:solidFill>
                  <a:schemeClr val="dk1"/>
                </a:solidFill>
                <a:latin typeface="Calibri"/>
                <a:ea typeface="Calibri"/>
                <a:cs typeface="Calibri"/>
                <a:sym typeface="Calibri"/>
              </a:rPr>
              <a:t>Article</a:t>
            </a:r>
            <a:r>
              <a:rPr lang="en-US" sz="1600" i="1">
                <a:solidFill>
                  <a:schemeClr val="dk1"/>
                </a:solidFill>
                <a:latin typeface="Calibri"/>
                <a:ea typeface="Calibri"/>
                <a:cs typeface="Calibri"/>
                <a:sym typeface="Calibri"/>
              </a:rPr>
              <a:t>: </a:t>
            </a:r>
            <a:r>
              <a:rPr lang="en-US" sz="1600" i="1" u="sng">
                <a:solidFill>
                  <a:schemeClr val="hlink"/>
                </a:solidFill>
                <a:latin typeface="Calibri"/>
                <a:ea typeface="Calibri"/>
                <a:cs typeface="Calibri"/>
                <a:sym typeface="Calibri"/>
                <a:hlinkClick r:id="rId3"/>
              </a:rPr>
              <a:t>From Organic Certification to Regenerative Agriculture to Rewilding Landscapes: an evolution towards soil integrity</a:t>
            </a:r>
            <a:endParaRPr sz="1600" i="1">
              <a:latin typeface="Calibri"/>
              <a:ea typeface="Calibri"/>
              <a:cs typeface="Calibri"/>
              <a:sym typeface="Calibri"/>
            </a:endParaRPr>
          </a:p>
        </p:txBody>
      </p:sp>
      <p:sp>
        <p:nvSpPr>
          <p:cNvPr id="174" name="Google Shape;174;p14"/>
          <p:cNvSpPr txBox="1"/>
          <p:nvPr/>
        </p:nvSpPr>
        <p:spPr>
          <a:xfrm>
            <a:off x="381000" y="2479107"/>
            <a:ext cx="426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Wendell Berry</a:t>
            </a:r>
            <a:r>
              <a:rPr lang="en-US" sz="1800">
                <a:solidFill>
                  <a:schemeClr val="dk1"/>
                </a:solidFill>
                <a:latin typeface="Calibri"/>
                <a:ea typeface="Calibri"/>
                <a:cs typeface="Calibri"/>
                <a:sym typeface="Calibri"/>
              </a:rPr>
              <a:t>: </a:t>
            </a:r>
            <a:r>
              <a:rPr lang="en-US" sz="1800" i="1">
                <a:solidFill>
                  <a:schemeClr val="dk1"/>
                </a:solidFill>
                <a:latin typeface="Calibri"/>
                <a:ea typeface="Calibri"/>
                <a:cs typeface="Calibri"/>
                <a:sym typeface="Calibri"/>
              </a:rPr>
              <a:t>eating is an agricultural act.</a:t>
            </a:r>
            <a:endParaRPr sz="1600" i="1">
              <a:solidFill>
                <a:schemeClr val="dk1"/>
              </a:solidFill>
              <a:latin typeface="Calibri"/>
              <a:ea typeface="Calibri"/>
              <a:cs typeface="Calibri"/>
              <a:sym typeface="Calibri"/>
            </a:endParaRPr>
          </a:p>
        </p:txBody>
      </p:sp>
      <p:sp>
        <p:nvSpPr>
          <p:cNvPr id="175" name="Google Shape;175;p14"/>
          <p:cNvSpPr txBox="1"/>
          <p:nvPr/>
        </p:nvSpPr>
        <p:spPr>
          <a:xfrm flipH="1">
            <a:off x="381000" y="2895325"/>
            <a:ext cx="4038600" cy="1877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Evolution towards soil integrity</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Organic</a:t>
            </a:r>
            <a:r>
              <a:rPr lang="en-US" sz="1400">
                <a:solidFill>
                  <a:schemeClr val="dk1"/>
                </a:solidFill>
                <a:latin typeface="Arial"/>
                <a:ea typeface="Arial"/>
                <a:cs typeface="Arial"/>
                <a:sym typeface="Arial"/>
              </a:rPr>
              <a:t> – toxic-free food; does not address the soil; food often lacks nutrients.</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Regenerative</a:t>
            </a:r>
            <a:r>
              <a:rPr lang="en-US" sz="1400">
                <a:solidFill>
                  <a:schemeClr val="dk1"/>
                </a:solidFill>
                <a:latin typeface="Arial"/>
                <a:ea typeface="Arial"/>
                <a:cs typeface="Arial"/>
                <a:sym typeface="Arial"/>
              </a:rPr>
              <a:t> – soil focus yet no emphasis on native plants.</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Rewilding</a:t>
            </a:r>
            <a:r>
              <a:rPr lang="en-US" sz="1400">
                <a:solidFill>
                  <a:schemeClr val="dk1"/>
                </a:solidFill>
                <a:latin typeface="Arial"/>
                <a:ea typeface="Arial"/>
                <a:cs typeface="Arial"/>
                <a:sym typeface="Arial"/>
              </a:rPr>
              <a:t> – focus on native plants.</a:t>
            </a:r>
            <a:endParaRPr/>
          </a:p>
          <a:p>
            <a:pPr marL="285750" marR="0" lvl="0" indent="-285750" algn="l" rtl="0">
              <a:spcBef>
                <a:spcPts val="0"/>
              </a:spcBef>
              <a:spcAft>
                <a:spcPts val="0"/>
              </a:spcAft>
              <a:buClr>
                <a:schemeClr val="dk1"/>
              </a:buClr>
              <a:buSzPts val="1400"/>
              <a:buFont typeface="Arial"/>
              <a:buChar char="•"/>
            </a:pPr>
            <a:r>
              <a:rPr lang="en-US" sz="1400" b="1">
                <a:solidFill>
                  <a:schemeClr val="dk1"/>
                </a:solidFill>
                <a:latin typeface="Arial"/>
                <a:ea typeface="Arial"/>
                <a:cs typeface="Arial"/>
                <a:sym typeface="Arial"/>
              </a:rPr>
              <a:t>Permaculture</a:t>
            </a:r>
            <a:r>
              <a:rPr lang="en-US" sz="1400">
                <a:solidFill>
                  <a:schemeClr val="dk1"/>
                </a:solidFill>
                <a:latin typeface="Arial"/>
                <a:ea typeface="Arial"/>
                <a:cs typeface="Arial"/>
                <a:sym typeface="Arial"/>
              </a:rPr>
              <a:t> – if not native, plant must produce human food.</a:t>
            </a:r>
            <a:endParaRPr/>
          </a:p>
        </p:txBody>
      </p:sp>
      <p:pic>
        <p:nvPicPr>
          <p:cNvPr id="176" name="Google Shape;176;p14" descr="A picture containing outdoor, ground, tree, mammal&#10;&#10;Description automatically generated"/>
          <p:cNvPicPr preferRelativeResize="0"/>
          <p:nvPr/>
        </p:nvPicPr>
        <p:blipFill rotWithShape="1">
          <a:blip r:embed="rId4">
            <a:alphaModFix/>
          </a:blip>
          <a:srcRect/>
          <a:stretch/>
        </p:blipFill>
        <p:spPr>
          <a:xfrm>
            <a:off x="4953000" y="2663773"/>
            <a:ext cx="3810000" cy="2421246"/>
          </a:xfrm>
          <a:prstGeom prst="rect">
            <a:avLst/>
          </a:prstGeom>
          <a:noFill/>
          <a:ln>
            <a:noFill/>
          </a:ln>
          <a:effectLst>
            <a:softEdge rad="762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Intentional Eating</a:t>
            </a:r>
            <a:endParaRPr b="1"/>
          </a:p>
        </p:txBody>
      </p:sp>
      <p:sp>
        <p:nvSpPr>
          <p:cNvPr id="183" name="Google Shape;183;p15"/>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latin typeface="Calibri"/>
                <a:ea typeface="Calibri"/>
                <a:cs typeface="Calibri"/>
                <a:sym typeface="Calibri"/>
              </a:rPr>
              <a:t>Ei Permaculture-Backyard Pilot</a:t>
            </a:r>
            <a:endParaRPr sz="2700" b="1" dirty="0">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Intention: to produce healthy, nutritious human food while cultivating soil health. </a:t>
            </a:r>
            <a:endParaRPr dirty="0"/>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p:txBody>
      </p:sp>
      <p:pic>
        <p:nvPicPr>
          <p:cNvPr id="184" name="Google Shape;184;p15" descr="A picture containing outdoor, tree, green, garden&#10;&#10;Description automatically generated"/>
          <p:cNvPicPr preferRelativeResize="0"/>
          <p:nvPr/>
        </p:nvPicPr>
        <p:blipFill rotWithShape="1">
          <a:blip r:embed="rId3">
            <a:alphaModFix/>
          </a:blip>
          <a:srcRect/>
          <a:stretch/>
        </p:blipFill>
        <p:spPr>
          <a:xfrm>
            <a:off x="1778071" y="2851256"/>
            <a:ext cx="2877749" cy="3256541"/>
          </a:xfrm>
          <a:prstGeom prst="rect">
            <a:avLst/>
          </a:prstGeom>
          <a:noFill/>
          <a:ln>
            <a:noFill/>
          </a:ln>
          <a:effectLst>
            <a:softEdge rad="101600"/>
          </a:effectLst>
        </p:spPr>
      </p:pic>
      <p:pic>
        <p:nvPicPr>
          <p:cNvPr id="185" name="Google Shape;185;p15" descr="A picture containing grass, outdoor, plant&#10;&#10;Description automatically generated"/>
          <p:cNvPicPr preferRelativeResize="0"/>
          <p:nvPr/>
        </p:nvPicPr>
        <p:blipFill rotWithShape="1">
          <a:blip r:embed="rId4">
            <a:alphaModFix/>
          </a:blip>
          <a:srcRect/>
          <a:stretch/>
        </p:blipFill>
        <p:spPr>
          <a:xfrm>
            <a:off x="4800600" y="2881736"/>
            <a:ext cx="2045476" cy="1558266"/>
          </a:xfrm>
          <a:prstGeom prst="rect">
            <a:avLst/>
          </a:prstGeom>
          <a:noFill/>
          <a:ln>
            <a:noFill/>
          </a:ln>
          <a:effectLst>
            <a:softEdge rad="76200"/>
          </a:effectLst>
        </p:spPr>
      </p:pic>
      <p:pic>
        <p:nvPicPr>
          <p:cNvPr id="186" name="Google Shape;186;p15" descr="A picture containing outdoor, ground, house, rock&#10;&#10;Description automatically generated"/>
          <p:cNvPicPr preferRelativeResize="0"/>
          <p:nvPr/>
        </p:nvPicPr>
        <p:blipFill rotWithShape="1">
          <a:blip r:embed="rId5">
            <a:alphaModFix/>
          </a:blip>
          <a:srcRect/>
          <a:stretch/>
        </p:blipFill>
        <p:spPr>
          <a:xfrm>
            <a:off x="4800600" y="4526623"/>
            <a:ext cx="2041036" cy="1581174"/>
          </a:xfrm>
          <a:prstGeom prst="rect">
            <a:avLst/>
          </a:prstGeom>
          <a:noFill/>
          <a:ln>
            <a:noFill/>
          </a:ln>
          <a:effectLst>
            <a:softEdge rad="762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ZZ Design Services</a:t>
            </a:r>
            <a:endParaRPr b="1"/>
          </a:p>
        </p:txBody>
      </p:sp>
      <p:sp>
        <p:nvSpPr>
          <p:cNvPr id="193" name="Google Shape;193;p16"/>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latin typeface="Calibri"/>
                <a:ea typeface="Calibri"/>
                <a:cs typeface="Calibri"/>
                <a:sym typeface="Calibri"/>
              </a:rPr>
              <a:t>Permaculture-Oriented Landscapes</a:t>
            </a:r>
            <a:endParaRPr sz="2700" b="1" dirty="0">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Intention: nutrient capture and cycling, carbon capture, minimizing inputs/maximizing outputs, food </a:t>
            </a:r>
            <a:r>
              <a:rPr lang="en-US" sz="1600" i="1" dirty="0"/>
              <a:t>security, connection to natural systems </a:t>
            </a:r>
            <a:endParaRPr sz="1600" i="1" dirty="0">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800" b="1" dirty="0">
                <a:latin typeface="Calibri"/>
                <a:ea typeface="Calibri"/>
                <a:cs typeface="Calibri"/>
                <a:sym typeface="Calibri"/>
              </a:rPr>
              <a:t>Components</a:t>
            </a:r>
            <a:r>
              <a:rPr lang="en-US" sz="1600" dirty="0">
                <a:latin typeface="Calibri"/>
                <a:ea typeface="Calibri"/>
                <a:cs typeface="Calibri"/>
                <a:sym typeface="Calibri"/>
              </a:rPr>
              <a:t>:</a:t>
            </a:r>
            <a:endParaRPr dirty="0"/>
          </a:p>
          <a:p>
            <a:pPr marL="342900" lvl="0" indent="-342900" algn="l" rtl="0">
              <a:lnSpc>
                <a:spcPct val="110000"/>
              </a:lnSpc>
              <a:spcBef>
                <a:spcPts val="320"/>
              </a:spcBef>
              <a:spcAft>
                <a:spcPts val="0"/>
              </a:spcAft>
              <a:buSzPts val="1360"/>
              <a:buFont typeface="Calibri"/>
              <a:buChar char="-"/>
            </a:pPr>
            <a:r>
              <a:rPr lang="en-US" sz="1600" dirty="0">
                <a:latin typeface="Calibri"/>
                <a:ea typeface="Calibri"/>
                <a:cs typeface="Calibri"/>
                <a:sym typeface="Calibri"/>
              </a:rPr>
              <a:t>Food forest (per</a:t>
            </a:r>
            <a:r>
              <a:rPr lang="en-US" sz="1600" dirty="0"/>
              <a:t>ennial food production)</a:t>
            </a:r>
            <a:endParaRPr dirty="0"/>
          </a:p>
          <a:p>
            <a:pPr marL="342900" lvl="0" indent="-342900" algn="l" rtl="0">
              <a:lnSpc>
                <a:spcPct val="110000"/>
              </a:lnSpc>
              <a:spcBef>
                <a:spcPts val="320"/>
              </a:spcBef>
              <a:spcAft>
                <a:spcPts val="0"/>
              </a:spcAft>
              <a:buSzPts val="1360"/>
              <a:buFont typeface="Calibri"/>
              <a:buChar char="-"/>
            </a:pPr>
            <a:r>
              <a:rPr lang="en-US" sz="1600" dirty="0">
                <a:latin typeface="Calibri"/>
                <a:ea typeface="Calibri"/>
                <a:cs typeface="Calibri"/>
                <a:sym typeface="Calibri"/>
              </a:rPr>
              <a:t>Vegetable &amp; herb gardens</a:t>
            </a:r>
            <a:endParaRPr dirty="0"/>
          </a:p>
          <a:p>
            <a:pPr marL="342900" lvl="0" indent="-342900" algn="l" rtl="0">
              <a:lnSpc>
                <a:spcPct val="110000"/>
              </a:lnSpc>
              <a:spcBef>
                <a:spcPts val="320"/>
              </a:spcBef>
              <a:spcAft>
                <a:spcPts val="0"/>
              </a:spcAft>
              <a:buSzPts val="1360"/>
              <a:buFont typeface="Calibri"/>
              <a:buChar char="-"/>
            </a:pPr>
            <a:r>
              <a:rPr lang="en-US" sz="1600" dirty="0"/>
              <a:t>C</a:t>
            </a:r>
            <a:r>
              <a:rPr lang="en-US" sz="1600" dirty="0">
                <a:latin typeface="Calibri"/>
                <a:ea typeface="Calibri"/>
                <a:cs typeface="Calibri"/>
                <a:sym typeface="Calibri"/>
              </a:rPr>
              <a:t>ompost</a:t>
            </a:r>
            <a:endParaRPr dirty="0"/>
          </a:p>
          <a:p>
            <a:pPr marL="0" lvl="0" indent="0" algn="l" rtl="0">
              <a:lnSpc>
                <a:spcPct val="110000"/>
              </a:lnSpc>
              <a:spcBef>
                <a:spcPts val="320"/>
              </a:spcBef>
              <a:spcAft>
                <a:spcPts val="0"/>
              </a:spcAft>
              <a:buSzPts val="1360"/>
              <a:buNone/>
            </a:pPr>
            <a:endParaRPr sz="1600" i="1" dirty="0">
              <a:solidFill>
                <a:schemeClr val="dk1"/>
              </a:solidFill>
              <a:latin typeface="Calibri"/>
              <a:ea typeface="Calibri"/>
              <a:cs typeface="Calibri"/>
              <a:sym typeface="Calibri"/>
            </a:endParaRPr>
          </a:p>
        </p:txBody>
      </p:sp>
      <p:pic>
        <p:nvPicPr>
          <p:cNvPr id="194" name="Google Shape;194;p16"/>
          <p:cNvPicPr preferRelativeResize="0"/>
          <p:nvPr/>
        </p:nvPicPr>
        <p:blipFill>
          <a:blip r:embed="rId3">
            <a:alphaModFix/>
          </a:blip>
          <a:stretch>
            <a:fillRect/>
          </a:stretch>
        </p:blipFill>
        <p:spPr>
          <a:xfrm>
            <a:off x="172100" y="4724400"/>
            <a:ext cx="2235203" cy="1676402"/>
          </a:xfrm>
          <a:prstGeom prst="rect">
            <a:avLst/>
          </a:prstGeom>
          <a:noFill/>
          <a:ln>
            <a:noFill/>
          </a:ln>
          <a:effectLst>
            <a:outerShdw blurRad="85725" dist="19050" dir="5400000" algn="bl" rotWithShape="0">
              <a:srgbClr val="000000">
                <a:alpha val="90000"/>
              </a:srgbClr>
            </a:outerShdw>
          </a:effectLst>
        </p:spPr>
      </p:pic>
      <p:pic>
        <p:nvPicPr>
          <p:cNvPr id="195" name="Google Shape;195;p16"/>
          <p:cNvPicPr preferRelativeResize="0"/>
          <p:nvPr/>
        </p:nvPicPr>
        <p:blipFill>
          <a:blip r:embed="rId4">
            <a:alphaModFix/>
          </a:blip>
          <a:stretch>
            <a:fillRect/>
          </a:stretch>
        </p:blipFill>
        <p:spPr>
          <a:xfrm>
            <a:off x="3276712" y="4724400"/>
            <a:ext cx="2235203" cy="1676402"/>
          </a:xfrm>
          <a:prstGeom prst="rect">
            <a:avLst/>
          </a:prstGeom>
          <a:noFill/>
          <a:ln>
            <a:noFill/>
          </a:ln>
          <a:effectLst>
            <a:outerShdw blurRad="100013" dist="19050" dir="5400000" algn="bl" rotWithShape="0">
              <a:srgbClr val="000000">
                <a:alpha val="80000"/>
              </a:srgbClr>
            </a:outerShdw>
          </a:effectLst>
        </p:spPr>
      </p:pic>
      <p:pic>
        <p:nvPicPr>
          <p:cNvPr id="196" name="Google Shape;196;p16"/>
          <p:cNvPicPr preferRelativeResize="0"/>
          <p:nvPr/>
        </p:nvPicPr>
        <p:blipFill>
          <a:blip r:embed="rId5">
            <a:alphaModFix/>
          </a:blip>
          <a:stretch>
            <a:fillRect/>
          </a:stretch>
        </p:blipFill>
        <p:spPr>
          <a:xfrm>
            <a:off x="6352975" y="4724400"/>
            <a:ext cx="2235203" cy="1676402"/>
          </a:xfrm>
          <a:prstGeom prst="rect">
            <a:avLst/>
          </a:prstGeom>
          <a:noFill/>
          <a:ln>
            <a:noFill/>
          </a:ln>
          <a:effectLst>
            <a:outerShdw blurRad="100013" dist="19050" dir="5400000" algn="bl" rotWithShape="0">
              <a:srgbClr val="000000"/>
            </a:outerShdw>
          </a:effectLst>
        </p:spPr>
      </p:pic>
      <p:sp>
        <p:nvSpPr>
          <p:cNvPr id="197" name="Google Shape;197;p16"/>
          <p:cNvSpPr/>
          <p:nvPr/>
        </p:nvSpPr>
        <p:spPr>
          <a:xfrm>
            <a:off x="2620375" y="5373800"/>
            <a:ext cx="471600" cy="225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5696638" y="5373800"/>
            <a:ext cx="471600" cy="225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p:nvPr/>
        </p:nvSpPr>
        <p:spPr>
          <a:xfrm>
            <a:off x="818875" y="4391175"/>
            <a:ext cx="123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Before </a:t>
            </a:r>
            <a:endParaRPr>
              <a:latin typeface="Calibri"/>
              <a:ea typeface="Calibri"/>
              <a:cs typeface="Calibri"/>
              <a:sym typeface="Calibri"/>
            </a:endParaRPr>
          </a:p>
        </p:txBody>
      </p:sp>
      <p:sp>
        <p:nvSpPr>
          <p:cNvPr id="200" name="Google Shape;200;p16"/>
          <p:cNvSpPr txBox="1"/>
          <p:nvPr/>
        </p:nvSpPr>
        <p:spPr>
          <a:xfrm>
            <a:off x="3760925" y="4391175"/>
            <a:ext cx="123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Calibri"/>
                <a:ea typeface="Calibri"/>
                <a:cs typeface="Calibri"/>
                <a:sym typeface="Calibri"/>
              </a:rPr>
              <a:t>After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01" name="Google Shape;201;p16"/>
          <p:cNvSpPr txBox="1"/>
          <p:nvPr/>
        </p:nvSpPr>
        <p:spPr>
          <a:xfrm>
            <a:off x="6817050" y="4380925"/>
            <a:ext cx="138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3 months later</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7"/>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ZZ Design Services</a:t>
            </a:r>
            <a:endParaRPr b="1"/>
          </a:p>
        </p:txBody>
      </p:sp>
      <p:sp>
        <p:nvSpPr>
          <p:cNvPr id="208" name="Google Shape;208;p17"/>
          <p:cNvSpPr txBox="1">
            <a:spLocks noGrp="1"/>
          </p:cNvSpPr>
          <p:nvPr>
            <p:ph type="body" idx="1"/>
          </p:nvPr>
        </p:nvSpPr>
        <p:spPr>
          <a:xfrm>
            <a:off x="381000" y="1981200"/>
            <a:ext cx="84831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dirty="0">
                <a:latin typeface="Calibri"/>
                <a:ea typeface="Calibri"/>
                <a:cs typeface="Calibri"/>
                <a:sym typeface="Calibri"/>
              </a:rPr>
              <a:t>Soil Regeneration</a:t>
            </a:r>
            <a:endParaRPr sz="2700" b="1" dirty="0">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dirty="0">
                <a:latin typeface="Calibri"/>
                <a:ea typeface="Calibri"/>
                <a:cs typeface="Calibri"/>
                <a:sym typeface="Calibri"/>
              </a:rPr>
              <a:t>Intention: create a positive feedback loop </a:t>
            </a:r>
            <a:r>
              <a:rPr lang="en-US" sz="1600" i="1" dirty="0"/>
              <a:t>promoting a natural balance of soil</a:t>
            </a:r>
            <a:r>
              <a:rPr lang="en-US" sz="1600" i="1" dirty="0">
                <a:latin typeface="Calibri"/>
                <a:ea typeface="Calibri"/>
                <a:cs typeface="Calibri"/>
                <a:sym typeface="Calibri"/>
              </a:rPr>
              <a:t> nutrients and organisms</a:t>
            </a:r>
            <a:endParaRPr dirty="0"/>
          </a:p>
          <a:p>
            <a:pPr marL="0" lvl="0" indent="0" algn="l" rtl="0">
              <a:lnSpc>
                <a:spcPct val="110000"/>
              </a:lnSpc>
              <a:spcBef>
                <a:spcPts val="320"/>
              </a:spcBef>
              <a:spcAft>
                <a:spcPts val="0"/>
              </a:spcAft>
              <a:buNone/>
            </a:pPr>
            <a:endParaRPr sz="1600" i="1" dirty="0"/>
          </a:p>
          <a:p>
            <a:pPr marL="342900" lvl="0" indent="0" algn="l" rtl="0">
              <a:lnSpc>
                <a:spcPct val="110000"/>
              </a:lnSpc>
              <a:spcBef>
                <a:spcPts val="320"/>
              </a:spcBef>
              <a:spcAft>
                <a:spcPts val="0"/>
              </a:spcAft>
              <a:buNone/>
            </a:pPr>
            <a:endParaRPr sz="1600" i="1" dirty="0">
              <a:solidFill>
                <a:schemeClr val="dk1"/>
              </a:solidFill>
              <a:latin typeface="Calibri"/>
              <a:ea typeface="Calibri"/>
              <a:cs typeface="Calibri"/>
              <a:sym typeface="Calibri"/>
            </a:endParaRPr>
          </a:p>
        </p:txBody>
      </p:sp>
      <p:pic>
        <p:nvPicPr>
          <p:cNvPr id="209" name="Google Shape;209;p17"/>
          <p:cNvPicPr preferRelativeResize="0"/>
          <p:nvPr/>
        </p:nvPicPr>
        <p:blipFill>
          <a:blip r:embed="rId3">
            <a:alphaModFix/>
          </a:blip>
          <a:stretch>
            <a:fillRect/>
          </a:stretch>
        </p:blipFill>
        <p:spPr>
          <a:xfrm>
            <a:off x="5102250" y="3166325"/>
            <a:ext cx="3413950" cy="2575975"/>
          </a:xfrm>
          <a:prstGeom prst="rect">
            <a:avLst/>
          </a:prstGeom>
          <a:noFill/>
          <a:ln>
            <a:noFill/>
          </a:ln>
        </p:spPr>
      </p:pic>
      <p:sp>
        <p:nvSpPr>
          <p:cNvPr id="210" name="Google Shape;210;p17"/>
          <p:cNvSpPr txBox="1"/>
          <p:nvPr/>
        </p:nvSpPr>
        <p:spPr>
          <a:xfrm>
            <a:off x="562975" y="3224275"/>
            <a:ext cx="4340100" cy="2372927"/>
          </a:xfrm>
          <a:prstGeom prst="rect">
            <a:avLst/>
          </a:prstGeom>
          <a:noFill/>
          <a:ln>
            <a:noFill/>
          </a:ln>
        </p:spPr>
        <p:txBody>
          <a:bodyPr spcFirstLastPara="1" wrap="square" lIns="91425" tIns="91425" rIns="91425" bIns="91425" anchor="t" anchorCtr="0">
            <a:spAutoFit/>
          </a:bodyPr>
          <a:lstStyle/>
          <a:p>
            <a:pPr marL="457200" lvl="0" indent="-330200" algn="l" rtl="0">
              <a:lnSpc>
                <a:spcPct val="110000"/>
              </a:lnSpc>
              <a:spcBef>
                <a:spcPts val="320"/>
              </a:spcBef>
              <a:spcAft>
                <a:spcPts val="0"/>
              </a:spcAft>
              <a:buClr>
                <a:srgbClr val="658C10"/>
              </a:buClr>
              <a:buSzPts val="1600"/>
              <a:buFont typeface="Courier New"/>
              <a:buChar char="●"/>
            </a:pPr>
            <a:r>
              <a:rPr lang="en-US" sz="1600" dirty="0">
                <a:solidFill>
                  <a:schemeClr val="dk1"/>
                </a:solidFill>
                <a:latin typeface="Calibri"/>
                <a:ea typeface="Calibri"/>
                <a:cs typeface="Calibri"/>
                <a:sym typeface="Calibri"/>
              </a:rPr>
              <a:t>Soil carbon content - key factor in most metrics of soil health and primary factor in plant growth.</a:t>
            </a:r>
          </a:p>
          <a:p>
            <a:pPr marL="914400" lvl="1" indent="-330200" algn="l" rtl="0">
              <a:lnSpc>
                <a:spcPct val="110000"/>
              </a:lnSpc>
              <a:spcBef>
                <a:spcPts val="0"/>
              </a:spcBef>
              <a:spcAft>
                <a:spcPts val="0"/>
              </a:spcAft>
              <a:buClr>
                <a:srgbClr val="658C10"/>
              </a:buClr>
              <a:buSzPts val="1600"/>
              <a:buChar char="○"/>
            </a:pPr>
            <a:r>
              <a:rPr lang="en-US" sz="1600" dirty="0">
                <a:solidFill>
                  <a:schemeClr val="dk1"/>
                </a:solidFill>
                <a:latin typeface="Calibri"/>
                <a:ea typeface="Calibri"/>
                <a:cs typeface="Calibri"/>
                <a:sym typeface="Calibri"/>
              </a:rPr>
              <a:t>biological activity, moisture retention, pH, bioavailability of nutrients.</a:t>
            </a:r>
          </a:p>
          <a:p>
            <a:pPr marL="342900" lvl="0" indent="-342900" algn="l" rtl="0">
              <a:lnSpc>
                <a:spcPct val="110000"/>
              </a:lnSpc>
              <a:spcBef>
                <a:spcPts val="320"/>
              </a:spcBef>
              <a:spcAft>
                <a:spcPts val="0"/>
              </a:spcAft>
              <a:buClr>
                <a:srgbClr val="658C10"/>
              </a:buClr>
              <a:buSzPts val="1360"/>
              <a:buFont typeface="Calibri"/>
              <a:buChar char="●"/>
            </a:pPr>
            <a:r>
              <a:rPr lang="en-US" sz="1600" dirty="0">
                <a:solidFill>
                  <a:schemeClr val="dk1"/>
                </a:solidFill>
                <a:latin typeface="Calibri"/>
                <a:ea typeface="Calibri"/>
                <a:cs typeface="Calibri"/>
                <a:sym typeface="Calibri"/>
              </a:rPr>
              <a:t>Healthy soil = healthy resilient plants = less inputs &amp; more nutritious food.</a:t>
            </a:r>
            <a:endParaRPr lang="en-US" sz="32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211" name="Google Shape;211;p17"/>
          <p:cNvSpPr txBox="1"/>
          <p:nvPr/>
        </p:nvSpPr>
        <p:spPr>
          <a:xfrm>
            <a:off x="4506125" y="5742300"/>
            <a:ext cx="4606200" cy="700161"/>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600"/>
              </a:spcAft>
              <a:buNone/>
            </a:pPr>
            <a:r>
              <a:rPr lang="en-US" sz="950" dirty="0">
                <a:solidFill>
                  <a:srgbClr val="50595C"/>
                </a:solidFill>
                <a:highlight>
                  <a:srgbClr val="FFFFFF"/>
                </a:highlight>
              </a:rPr>
              <a:t>Image courtesy of article: Managing plant surplus carbon to generate soil organic matter in regenerative agriculture by Cindy E. Prescott</a:t>
            </a:r>
            <a:endParaRPr sz="1300" dirty="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ZZ Design Services</a:t>
            </a:r>
            <a:endParaRPr b="1"/>
          </a:p>
        </p:txBody>
      </p:sp>
      <p:sp>
        <p:nvSpPr>
          <p:cNvPr id="218" name="Google Shape;218;p18"/>
          <p:cNvSpPr txBox="1">
            <a:spLocks noGrp="1"/>
          </p:cNvSpPr>
          <p:nvPr>
            <p:ph type="body" idx="1"/>
          </p:nvPr>
        </p:nvSpPr>
        <p:spPr>
          <a:xfrm>
            <a:off x="391225" y="2001675"/>
            <a:ext cx="85446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a:latin typeface="Calibri"/>
                <a:ea typeface="Calibri"/>
                <a:cs typeface="Calibri"/>
                <a:sym typeface="Calibri"/>
              </a:rPr>
              <a:t>What can you do?</a:t>
            </a:r>
            <a:endParaRPr sz="2700" b="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a:latin typeface="Calibri"/>
                <a:ea typeface="Calibri"/>
                <a:cs typeface="Calibri"/>
                <a:sym typeface="Calibri"/>
              </a:rPr>
              <a:t>Intention: cumulative small action by the collective community results in huge impact</a:t>
            </a:r>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342900" lvl="0" indent="-342900" algn="l" rtl="0">
              <a:lnSpc>
                <a:spcPct val="110000"/>
              </a:lnSpc>
              <a:spcBef>
                <a:spcPts val="320"/>
              </a:spcBef>
              <a:spcAft>
                <a:spcPts val="0"/>
              </a:spcAft>
              <a:buSzPts val="1360"/>
              <a:buFont typeface="Calibri"/>
              <a:buChar char="-"/>
            </a:pPr>
            <a:endParaRPr sz="1600" i="1">
              <a:solidFill>
                <a:schemeClr val="dk1"/>
              </a:solidFill>
              <a:latin typeface="Calibri"/>
              <a:ea typeface="Calibri"/>
              <a:cs typeface="Calibri"/>
              <a:sym typeface="Calibri"/>
            </a:endParaRPr>
          </a:p>
        </p:txBody>
      </p:sp>
      <p:pic>
        <p:nvPicPr>
          <p:cNvPr id="219" name="Google Shape;219;p18"/>
          <p:cNvPicPr preferRelativeResize="0"/>
          <p:nvPr/>
        </p:nvPicPr>
        <p:blipFill>
          <a:blip r:embed="rId3">
            <a:alphaModFix/>
          </a:blip>
          <a:stretch>
            <a:fillRect/>
          </a:stretch>
        </p:blipFill>
        <p:spPr>
          <a:xfrm>
            <a:off x="4502725" y="3029800"/>
            <a:ext cx="4147174" cy="3214050"/>
          </a:xfrm>
          <a:prstGeom prst="rect">
            <a:avLst/>
          </a:prstGeom>
          <a:noFill/>
          <a:ln>
            <a:noFill/>
          </a:ln>
        </p:spPr>
      </p:pic>
      <p:sp>
        <p:nvSpPr>
          <p:cNvPr id="220" name="Google Shape;220;p18"/>
          <p:cNvSpPr txBox="1"/>
          <p:nvPr/>
        </p:nvSpPr>
        <p:spPr>
          <a:xfrm>
            <a:off x="593675" y="3265225"/>
            <a:ext cx="3654300" cy="2605298"/>
          </a:xfrm>
          <a:prstGeom prst="rect">
            <a:avLst/>
          </a:prstGeom>
          <a:noFill/>
          <a:ln>
            <a:noFill/>
          </a:ln>
        </p:spPr>
        <p:txBody>
          <a:bodyPr spcFirstLastPara="1" wrap="square" lIns="91425" tIns="91425" rIns="91425" bIns="91425" anchor="t" anchorCtr="0">
            <a:spAutoFit/>
          </a:bodyPr>
          <a:lstStyle/>
          <a:p>
            <a:pPr marL="457200" lvl="0" indent="-330200" algn="l" rtl="0">
              <a:lnSpc>
                <a:spcPct val="110000"/>
              </a:lnSpc>
              <a:spcBef>
                <a:spcPts val="32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Plant native plants.</a:t>
            </a:r>
            <a:endParaRPr sz="16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Leave the leaves; insect pupation &amp; nutrients for soil.</a:t>
            </a:r>
            <a:endParaRPr sz="32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Eliminate </a:t>
            </a:r>
            <a:r>
              <a:rPr lang="en-US" sz="1600" dirty="0" err="1">
                <a:solidFill>
                  <a:schemeClr val="dk1"/>
                </a:solidFill>
                <a:latin typeface="Calibri"/>
                <a:ea typeface="Calibri"/>
                <a:cs typeface="Calibri"/>
                <a:sym typeface="Calibri"/>
              </a:rPr>
              <a:t>petro</a:t>
            </a:r>
            <a:r>
              <a:rPr lang="en-US" sz="1600" dirty="0">
                <a:solidFill>
                  <a:schemeClr val="dk1"/>
                </a:solidFill>
                <a:latin typeface="Calibri"/>
                <a:ea typeface="Calibri"/>
                <a:cs typeface="Calibri"/>
                <a:sym typeface="Calibri"/>
              </a:rPr>
              <a:t>-chemical fertilizers, toxic- herbicides &amp; pesticides.</a:t>
            </a:r>
            <a:endParaRPr sz="32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Educate yourself on local resources. </a:t>
            </a:r>
            <a:endParaRPr sz="1600" dirty="0">
              <a:solidFill>
                <a:schemeClr val="dk1"/>
              </a:solidFill>
              <a:latin typeface="Calibri"/>
              <a:ea typeface="Calibri"/>
              <a:cs typeface="Calibri"/>
              <a:sym typeface="Calibri"/>
            </a:endParaRPr>
          </a:p>
          <a:p>
            <a:pPr marL="914400" lvl="1"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FNPS, Sarasota Audubon, Transition Sarasota</a:t>
            </a: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9"/>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ZZ Design Services</a:t>
            </a:r>
            <a:endParaRPr b="1"/>
          </a:p>
        </p:txBody>
      </p:sp>
      <p:sp>
        <p:nvSpPr>
          <p:cNvPr id="227" name="Google Shape;227;p19"/>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295"/>
              <a:buNone/>
            </a:pPr>
            <a:r>
              <a:rPr lang="en-US" sz="2700" b="1">
                <a:latin typeface="Calibri"/>
                <a:ea typeface="Calibri"/>
                <a:cs typeface="Calibri"/>
                <a:sym typeface="Calibri"/>
              </a:rPr>
              <a:t>What can you do?</a:t>
            </a:r>
            <a:endParaRPr sz="2700" b="1">
              <a:solidFill>
                <a:schemeClr val="dk1"/>
              </a:solidFill>
              <a:latin typeface="Calibri"/>
              <a:ea typeface="Calibri"/>
              <a:cs typeface="Calibri"/>
              <a:sym typeface="Calibri"/>
            </a:endParaRPr>
          </a:p>
          <a:p>
            <a:pPr marL="0" lvl="0" indent="0" algn="l" rtl="0">
              <a:lnSpc>
                <a:spcPct val="110000"/>
              </a:lnSpc>
              <a:spcBef>
                <a:spcPts val="320"/>
              </a:spcBef>
              <a:spcAft>
                <a:spcPts val="0"/>
              </a:spcAft>
              <a:buSzPts val="1360"/>
              <a:buNone/>
            </a:pPr>
            <a:r>
              <a:rPr lang="en-US" sz="1600" i="1">
                <a:latin typeface="Calibri"/>
                <a:ea typeface="Calibri"/>
                <a:cs typeface="Calibri"/>
                <a:sym typeface="Calibri"/>
              </a:rPr>
              <a:t>Intention: cumulative small action by the collective community results in huge impact</a:t>
            </a:r>
            <a:endParaRPr/>
          </a:p>
          <a:p>
            <a:pPr marL="0" lvl="0" indent="0" algn="l" rtl="0">
              <a:lnSpc>
                <a:spcPct val="110000"/>
              </a:lnSpc>
              <a:spcBef>
                <a:spcPts val="320"/>
              </a:spcBef>
              <a:spcAft>
                <a:spcPts val="0"/>
              </a:spcAft>
              <a:buSzPts val="1360"/>
              <a:buNone/>
            </a:pPr>
            <a:endParaRPr sz="1600" i="1">
              <a:solidFill>
                <a:schemeClr val="dk1"/>
              </a:solidFill>
              <a:latin typeface="Calibri"/>
              <a:ea typeface="Calibri"/>
              <a:cs typeface="Calibri"/>
              <a:sym typeface="Calibri"/>
            </a:endParaRPr>
          </a:p>
          <a:p>
            <a:pPr marL="342900" lvl="0" indent="-256540" algn="l" rtl="0">
              <a:lnSpc>
                <a:spcPct val="110000"/>
              </a:lnSpc>
              <a:spcBef>
                <a:spcPts val="320"/>
              </a:spcBef>
              <a:spcAft>
                <a:spcPts val="0"/>
              </a:spcAft>
              <a:buSzPts val="1360"/>
              <a:buFont typeface="Calibri"/>
              <a:buNone/>
            </a:pPr>
            <a:endParaRPr sz="1600" i="1">
              <a:latin typeface="Calibri"/>
              <a:ea typeface="Calibri"/>
              <a:cs typeface="Calibri"/>
              <a:sym typeface="Calibri"/>
            </a:endParaRPr>
          </a:p>
          <a:p>
            <a:pPr marL="342900" lvl="0" indent="-256540" algn="l" rtl="0">
              <a:lnSpc>
                <a:spcPct val="110000"/>
              </a:lnSpc>
              <a:spcBef>
                <a:spcPts val="320"/>
              </a:spcBef>
              <a:spcAft>
                <a:spcPts val="0"/>
              </a:spcAft>
              <a:buSzPts val="1360"/>
              <a:buFont typeface="Calibri"/>
              <a:buNone/>
            </a:pPr>
            <a:endParaRPr sz="1600" i="1">
              <a:latin typeface="Calibri"/>
              <a:ea typeface="Calibri"/>
              <a:cs typeface="Calibri"/>
              <a:sym typeface="Calibri"/>
            </a:endParaRPr>
          </a:p>
          <a:p>
            <a:pPr marL="342900" lvl="0" indent="-256540" algn="l" rtl="0">
              <a:lnSpc>
                <a:spcPct val="110000"/>
              </a:lnSpc>
              <a:spcBef>
                <a:spcPts val="320"/>
              </a:spcBef>
              <a:spcAft>
                <a:spcPts val="0"/>
              </a:spcAft>
              <a:buSzPts val="1360"/>
              <a:buFont typeface="Calibri"/>
              <a:buNone/>
            </a:pPr>
            <a:endParaRPr sz="1600" i="1">
              <a:latin typeface="Calibri"/>
              <a:ea typeface="Calibri"/>
              <a:cs typeface="Calibri"/>
              <a:sym typeface="Calibri"/>
            </a:endParaRPr>
          </a:p>
          <a:p>
            <a:pPr marL="0" lvl="0" indent="0" algn="l" rtl="0">
              <a:lnSpc>
                <a:spcPct val="110000"/>
              </a:lnSpc>
              <a:spcBef>
                <a:spcPts val="320"/>
              </a:spcBef>
              <a:spcAft>
                <a:spcPts val="0"/>
              </a:spcAft>
              <a:buNone/>
            </a:pPr>
            <a:endParaRPr/>
          </a:p>
        </p:txBody>
      </p:sp>
      <p:sp>
        <p:nvSpPr>
          <p:cNvPr id="228" name="Google Shape;228;p19"/>
          <p:cNvSpPr txBox="1"/>
          <p:nvPr/>
        </p:nvSpPr>
        <p:spPr>
          <a:xfrm>
            <a:off x="276350" y="2917200"/>
            <a:ext cx="3623400" cy="3185457"/>
          </a:xfrm>
          <a:prstGeom prst="rect">
            <a:avLst/>
          </a:prstGeom>
          <a:noFill/>
          <a:ln>
            <a:noFill/>
          </a:ln>
        </p:spPr>
        <p:txBody>
          <a:bodyPr spcFirstLastPara="1" wrap="square" lIns="91425" tIns="91425" rIns="91425" bIns="91425" anchor="t" anchorCtr="0">
            <a:spAutoFit/>
          </a:bodyPr>
          <a:lstStyle/>
          <a:p>
            <a:pPr marL="457200" lvl="0" indent="-330200" algn="l" rtl="0">
              <a:lnSpc>
                <a:spcPct val="110000"/>
              </a:lnSpc>
              <a:spcBef>
                <a:spcPts val="32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Vote with your consumer $$; shop local and seasonal when possible. </a:t>
            </a:r>
            <a:endParaRPr sz="32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Get to know your local farmers.</a:t>
            </a:r>
            <a:endParaRPr sz="32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Grow your own food; start simple.</a:t>
            </a:r>
            <a:endParaRPr sz="16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Document your successes and share with friends to learn from and inspire others.</a:t>
            </a:r>
            <a:endParaRPr sz="3200" dirty="0">
              <a:solidFill>
                <a:schemeClr val="dk1"/>
              </a:solidFill>
              <a:latin typeface="Calibri"/>
              <a:ea typeface="Calibri"/>
              <a:cs typeface="Calibri"/>
              <a:sym typeface="Calibri"/>
            </a:endParaRPr>
          </a:p>
          <a:p>
            <a:pPr marL="457200" lvl="0" indent="-330200" algn="l" rtl="0">
              <a:lnSpc>
                <a:spcPct val="110000"/>
              </a:lnSpc>
              <a:spcBef>
                <a:spcPts val="0"/>
              </a:spcBef>
              <a:spcAft>
                <a:spcPts val="0"/>
              </a:spcAft>
              <a:buClr>
                <a:schemeClr val="dk1"/>
              </a:buClr>
              <a:buSzPts val="1600"/>
              <a:buFont typeface="Calibri"/>
              <a:buChar char="●"/>
            </a:pPr>
            <a:r>
              <a:rPr lang="en-US" sz="1600" dirty="0">
                <a:solidFill>
                  <a:schemeClr val="dk1"/>
                </a:solidFill>
                <a:latin typeface="Calibri"/>
                <a:ea typeface="Calibri"/>
                <a:cs typeface="Calibri"/>
                <a:sym typeface="Calibri"/>
              </a:rPr>
              <a:t>Take baby steps, lots &amp; lots of baby steps.</a:t>
            </a:r>
            <a:endParaRPr sz="3200" dirty="0">
              <a:solidFill>
                <a:schemeClr val="dk1"/>
              </a:solidFill>
              <a:latin typeface="Calibri"/>
              <a:ea typeface="Calibri"/>
              <a:cs typeface="Calibri"/>
              <a:sym typeface="Calibri"/>
            </a:endParaRPr>
          </a:p>
          <a:p>
            <a:pPr marL="342900" lvl="0" indent="-256540" algn="l" rtl="0">
              <a:lnSpc>
                <a:spcPct val="110000"/>
              </a:lnSpc>
              <a:spcBef>
                <a:spcPts val="320"/>
              </a:spcBef>
              <a:spcAft>
                <a:spcPts val="0"/>
              </a:spcAft>
              <a:buClr>
                <a:schemeClr val="dk1"/>
              </a:buClr>
              <a:buSzPts val="1360"/>
              <a:buFont typeface="Calibri"/>
              <a:buNone/>
            </a:pPr>
            <a:endParaRPr sz="1600" i="1"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229" name="Google Shape;229;p19"/>
          <p:cNvPicPr preferRelativeResize="0"/>
          <p:nvPr/>
        </p:nvPicPr>
        <p:blipFill>
          <a:blip r:embed="rId3">
            <a:alphaModFix/>
          </a:blip>
          <a:stretch>
            <a:fillRect/>
          </a:stretch>
        </p:blipFill>
        <p:spPr>
          <a:xfrm>
            <a:off x="4181950" y="3060500"/>
            <a:ext cx="4480976" cy="2519301"/>
          </a:xfrm>
          <a:prstGeom prst="rect">
            <a:avLst/>
          </a:prstGeom>
          <a:noFill/>
          <a:ln>
            <a:noFill/>
          </a:ln>
          <a:effectLst>
            <a:softEdge rad="508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xfrm>
            <a:off x="4114800" y="384268"/>
            <a:ext cx="4784725" cy="834932"/>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ct val="100000"/>
              <a:buFont typeface="Calibri"/>
              <a:buNone/>
            </a:pPr>
            <a:r>
              <a:rPr lang="en-US"/>
              <a:t>Recycling Refinement </a:t>
            </a:r>
            <a:endParaRPr/>
          </a:p>
        </p:txBody>
      </p:sp>
      <p:sp>
        <p:nvSpPr>
          <p:cNvPr id="70" name="Google Shape;70;p2"/>
          <p:cNvSpPr txBox="1">
            <a:spLocks noGrp="1"/>
          </p:cNvSpPr>
          <p:nvPr>
            <p:ph type="body" idx="1"/>
          </p:nvPr>
        </p:nvSpPr>
        <p:spPr>
          <a:xfrm>
            <a:off x="609600" y="1905000"/>
            <a:ext cx="8001000"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SzPts val="3060"/>
              <a:buNone/>
            </a:pPr>
            <a:r>
              <a:rPr lang="en-US" sz="3600" dirty="0">
                <a:solidFill>
                  <a:schemeClr val="dk1"/>
                </a:solidFill>
                <a:latin typeface="Calibri"/>
                <a:ea typeface="Calibri"/>
                <a:cs typeface="Calibri"/>
                <a:sym typeface="Calibri"/>
              </a:rPr>
              <a:t>Ei Era of Recycling Refinement</a:t>
            </a:r>
            <a:r>
              <a:rPr lang="en-US" sz="3400" dirty="0">
                <a:solidFill>
                  <a:schemeClr val="dk1"/>
                </a:solidFill>
                <a:latin typeface="Calibri"/>
                <a:ea typeface="Calibri"/>
                <a:cs typeface="Calibri"/>
                <a:sym typeface="Calibri"/>
              </a:rPr>
              <a:t>:</a:t>
            </a:r>
            <a:endParaRPr dirty="0"/>
          </a:p>
          <a:p>
            <a:pPr marL="342900" lvl="0" indent="-342900" algn="l" rtl="0">
              <a:spcBef>
                <a:spcPts val="480"/>
              </a:spcBef>
              <a:spcAft>
                <a:spcPts val="0"/>
              </a:spcAft>
              <a:buSzPts val="2040"/>
              <a:buChar char="o"/>
            </a:pPr>
            <a:r>
              <a:rPr lang="en-US" sz="2400" b="1" dirty="0">
                <a:latin typeface="Calibri"/>
                <a:ea typeface="Calibri"/>
                <a:cs typeface="Calibri"/>
                <a:sym typeface="Calibri"/>
              </a:rPr>
              <a:t>Founded in 2010 as the home to the Zero Waste Zones.</a:t>
            </a:r>
            <a:endParaRPr dirty="0"/>
          </a:p>
          <a:p>
            <a:pPr marL="457200" lvl="1" indent="0" algn="l" rtl="0">
              <a:spcBef>
                <a:spcPts val="400"/>
              </a:spcBef>
              <a:spcAft>
                <a:spcPts val="0"/>
              </a:spcAft>
              <a:buSzPts val="2000"/>
              <a:buNone/>
            </a:pPr>
            <a:r>
              <a:rPr lang="en-US" sz="2000" i="1" dirty="0">
                <a:latin typeface="Calibri"/>
                <a:ea typeface="Calibri"/>
                <a:cs typeface="Calibri"/>
                <a:sym typeface="Calibri"/>
              </a:rPr>
              <a:t>The forerunner in the nation for the commercial collection of food waste for compost.</a:t>
            </a:r>
            <a:endParaRPr dirty="0"/>
          </a:p>
          <a:p>
            <a:pPr marL="342900" lvl="0" indent="-342900" algn="l" rtl="0">
              <a:spcBef>
                <a:spcPts val="480"/>
              </a:spcBef>
              <a:spcAft>
                <a:spcPts val="0"/>
              </a:spcAft>
              <a:buSzPts val="2040"/>
              <a:buChar char="o"/>
            </a:pPr>
            <a:r>
              <a:rPr lang="en-US" sz="2400" b="1" dirty="0"/>
              <a:t>Launched the Sustainable Food Court Initiative in 2011. </a:t>
            </a:r>
            <a:endParaRPr dirty="0"/>
          </a:p>
          <a:p>
            <a:pPr marL="0" lvl="0" indent="0" algn="l" rtl="0">
              <a:spcBef>
                <a:spcPts val="400"/>
              </a:spcBef>
              <a:spcAft>
                <a:spcPts val="0"/>
              </a:spcAft>
              <a:buSzPts val="1700"/>
              <a:buNone/>
            </a:pPr>
            <a:r>
              <a:rPr lang="en-US" sz="2000" i="1" dirty="0"/>
              <a:t>       First SFCI Pilot: the Atlanta Airport, the busiest airport in the world.</a:t>
            </a:r>
            <a:endParaRPr dirty="0"/>
          </a:p>
          <a:p>
            <a:pPr marL="0" lvl="0" indent="0" algn="l" rtl="0">
              <a:lnSpc>
                <a:spcPct val="50000"/>
              </a:lnSpc>
              <a:spcBef>
                <a:spcPts val="100"/>
              </a:spcBef>
              <a:spcAft>
                <a:spcPts val="0"/>
              </a:spcAft>
              <a:buSzPts val="425"/>
              <a:buNone/>
            </a:pPr>
            <a:endParaRPr sz="500" i="1" dirty="0">
              <a:solidFill>
                <a:schemeClr val="dk1"/>
              </a:solidFill>
              <a:latin typeface="Calibri"/>
              <a:ea typeface="Calibri"/>
              <a:cs typeface="Calibri"/>
              <a:sym typeface="Calibri"/>
            </a:endParaRPr>
          </a:p>
          <a:p>
            <a:pPr marL="0" lvl="0" indent="0" algn="l" rtl="0">
              <a:lnSpc>
                <a:spcPct val="50000"/>
              </a:lnSpc>
              <a:spcBef>
                <a:spcPts val="100"/>
              </a:spcBef>
              <a:spcAft>
                <a:spcPts val="0"/>
              </a:spcAft>
              <a:buSzPts val="425"/>
              <a:buNone/>
            </a:pPr>
            <a:endParaRPr sz="500" i="1" dirty="0">
              <a:latin typeface="Calibri"/>
              <a:ea typeface="Calibri"/>
              <a:cs typeface="Calibri"/>
              <a:sym typeface="Calibri"/>
            </a:endParaRPr>
          </a:p>
          <a:p>
            <a:pPr marL="0" lvl="0" indent="0" algn="l" rtl="0">
              <a:lnSpc>
                <a:spcPct val="50000"/>
              </a:lnSpc>
              <a:spcBef>
                <a:spcPts val="100"/>
              </a:spcBef>
              <a:spcAft>
                <a:spcPts val="0"/>
              </a:spcAft>
              <a:buSzPts val="425"/>
              <a:buNone/>
            </a:pPr>
            <a:endParaRPr sz="500" i="1" dirty="0">
              <a:solidFill>
                <a:schemeClr val="dk1"/>
              </a:solidFill>
              <a:latin typeface="Calibri"/>
              <a:ea typeface="Calibri"/>
              <a:cs typeface="Calibri"/>
              <a:sym typeface="Calibri"/>
            </a:endParaRPr>
          </a:p>
          <a:p>
            <a:pPr marL="0" lvl="0" indent="0" algn="l" rtl="0">
              <a:lnSpc>
                <a:spcPct val="50000"/>
              </a:lnSpc>
              <a:spcBef>
                <a:spcPts val="100"/>
              </a:spcBef>
              <a:spcAft>
                <a:spcPts val="0"/>
              </a:spcAft>
              <a:buSzPts val="425"/>
              <a:buNone/>
            </a:pPr>
            <a:endParaRPr sz="500" i="1"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1447800" y="4572001"/>
            <a:ext cx="1920405" cy="1371718"/>
          </a:xfrm>
          <a:prstGeom prst="rect">
            <a:avLst/>
          </a:prstGeom>
          <a:noFill/>
          <a:ln>
            <a:noFill/>
          </a:ln>
        </p:spPr>
      </p:pic>
      <p:pic>
        <p:nvPicPr>
          <p:cNvPr id="72" name="Google Shape;72;p2"/>
          <p:cNvPicPr preferRelativeResize="0"/>
          <p:nvPr/>
        </p:nvPicPr>
        <p:blipFill rotWithShape="1">
          <a:blip r:embed="rId4">
            <a:alphaModFix/>
          </a:blip>
          <a:srcRect/>
          <a:stretch/>
        </p:blipFill>
        <p:spPr>
          <a:xfrm>
            <a:off x="5775796" y="4669520"/>
            <a:ext cx="1539404" cy="15394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Contact Information</a:t>
            </a:r>
            <a:endParaRPr/>
          </a:p>
        </p:txBody>
      </p:sp>
      <p:sp>
        <p:nvSpPr>
          <p:cNvPr id="235" name="Google Shape;235;p20"/>
          <p:cNvSpPr txBox="1">
            <a:spLocks noGrp="1"/>
          </p:cNvSpPr>
          <p:nvPr>
            <p:ph type="body" idx="1"/>
          </p:nvPr>
        </p:nvSpPr>
        <p:spPr>
          <a:xfrm>
            <a:off x="304800" y="1981200"/>
            <a:ext cx="8610600" cy="43434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20"/>
              <a:buNone/>
            </a:pPr>
            <a:endParaRPr/>
          </a:p>
          <a:p>
            <a:pPr marL="0" lvl="0" indent="0" algn="ctr" rtl="0">
              <a:spcBef>
                <a:spcPts val="640"/>
              </a:spcBef>
              <a:spcAft>
                <a:spcPts val="0"/>
              </a:spcAft>
              <a:buSzPts val="2720"/>
              <a:buNone/>
            </a:pPr>
            <a:endParaRPr/>
          </a:p>
        </p:txBody>
      </p:sp>
      <p:pic>
        <p:nvPicPr>
          <p:cNvPr id="236" name="Google Shape;236;p20"/>
          <p:cNvPicPr preferRelativeResize="0"/>
          <p:nvPr/>
        </p:nvPicPr>
        <p:blipFill rotWithShape="1">
          <a:blip r:embed="rId3">
            <a:alphaModFix/>
          </a:blip>
          <a:srcRect/>
          <a:stretch/>
        </p:blipFill>
        <p:spPr>
          <a:xfrm>
            <a:off x="1676400" y="3810000"/>
            <a:ext cx="389373" cy="389373"/>
          </a:xfrm>
          <a:prstGeom prst="rect">
            <a:avLst/>
          </a:prstGeom>
          <a:noFill/>
          <a:ln>
            <a:noFill/>
          </a:ln>
        </p:spPr>
      </p:pic>
      <p:pic>
        <p:nvPicPr>
          <p:cNvPr id="237" name="Google Shape;237;p20"/>
          <p:cNvPicPr preferRelativeResize="0"/>
          <p:nvPr/>
        </p:nvPicPr>
        <p:blipFill rotWithShape="1">
          <a:blip r:embed="rId4">
            <a:alphaModFix/>
          </a:blip>
          <a:srcRect/>
          <a:stretch/>
        </p:blipFill>
        <p:spPr>
          <a:xfrm>
            <a:off x="1676400" y="4412383"/>
            <a:ext cx="405384" cy="405384"/>
          </a:xfrm>
          <a:prstGeom prst="rect">
            <a:avLst/>
          </a:prstGeom>
          <a:noFill/>
          <a:ln>
            <a:noFill/>
          </a:ln>
        </p:spPr>
      </p:pic>
      <p:sp>
        <p:nvSpPr>
          <p:cNvPr id="238" name="Google Shape;238;p20"/>
          <p:cNvSpPr txBox="1"/>
          <p:nvPr/>
        </p:nvSpPr>
        <p:spPr>
          <a:xfrm>
            <a:off x="1295400" y="2736056"/>
            <a:ext cx="3352800" cy="28315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Calibri"/>
                <a:ea typeface="Calibri"/>
                <a:cs typeface="Calibri"/>
                <a:sym typeface="Calibri"/>
              </a:rPr>
              <a:t>Holly Elmore</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holly@elementalimpact.org</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404.510.9336</a:t>
            </a:r>
            <a:endParaRPr dirty="0"/>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/elementalimpact</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@elementalimpact</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@elementalimpact</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39" name="Google Shape;239;p20"/>
          <p:cNvSpPr txBox="1"/>
          <p:nvPr/>
        </p:nvSpPr>
        <p:spPr>
          <a:xfrm flipH="1">
            <a:off x="4572000" y="2736056"/>
            <a:ext cx="37719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Zach Zildjian</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FoodForestDesigns@gmail.com</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413.230.4688</a:t>
            </a:r>
            <a:endParaRPr/>
          </a:p>
        </p:txBody>
      </p:sp>
      <p:pic>
        <p:nvPicPr>
          <p:cNvPr id="240" name="Google Shape;240;p20"/>
          <p:cNvPicPr preferRelativeResize="0"/>
          <p:nvPr/>
        </p:nvPicPr>
        <p:blipFill rotWithShape="1">
          <a:blip r:embed="rId5">
            <a:alphaModFix/>
          </a:blip>
          <a:srcRect/>
          <a:stretch/>
        </p:blipFill>
        <p:spPr>
          <a:xfrm>
            <a:off x="1641962" y="4926736"/>
            <a:ext cx="423811" cy="423205"/>
          </a:xfrm>
          <a:prstGeom prst="rect">
            <a:avLst/>
          </a:prstGeom>
          <a:noFill/>
          <a:ln>
            <a:noFill/>
          </a:ln>
        </p:spPr>
      </p:pic>
      <p:sp>
        <p:nvSpPr>
          <p:cNvPr id="2" name="TextBox 1">
            <a:extLst>
              <a:ext uri="{FF2B5EF4-FFF2-40B4-BE49-F238E27FC236}">
                <a16:creationId xmlns:a16="http://schemas.microsoft.com/office/drawing/2014/main" id="{91A087D3-E675-CE42-BED9-BF098CBBC4A2}"/>
              </a:ext>
            </a:extLst>
          </p:cNvPr>
          <p:cNvSpPr txBox="1"/>
          <p:nvPr/>
        </p:nvSpPr>
        <p:spPr>
          <a:xfrm>
            <a:off x="3454941" y="1686668"/>
            <a:ext cx="2386518" cy="584775"/>
          </a:xfrm>
          <a:prstGeom prst="rect">
            <a:avLst/>
          </a:prstGeom>
          <a:noFill/>
        </p:spPr>
        <p:txBody>
          <a:bodyPr wrap="square" rtlCol="0">
            <a:spAutoFit/>
          </a:bodyPr>
          <a:lstStyle/>
          <a:p>
            <a:r>
              <a:rPr lang="en-US" sz="3200" b="1"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Recycling Refinement </a:t>
            </a:r>
            <a:endParaRPr/>
          </a:p>
        </p:txBody>
      </p:sp>
      <p:sp>
        <p:nvSpPr>
          <p:cNvPr id="79" name="Google Shape;79;p3"/>
          <p:cNvSpPr txBox="1">
            <a:spLocks noGrp="1"/>
          </p:cNvSpPr>
          <p:nvPr>
            <p:ph type="body" idx="1"/>
          </p:nvPr>
        </p:nvSpPr>
        <p:spPr>
          <a:xfrm>
            <a:off x="609600" y="1829983"/>
            <a:ext cx="6705600" cy="637398"/>
          </a:xfrm>
          <a:prstGeom prst="rect">
            <a:avLst/>
          </a:prstGeom>
          <a:noFill/>
          <a:ln>
            <a:noFill/>
          </a:ln>
        </p:spPr>
        <p:txBody>
          <a:bodyPr spcFirstLastPara="1" wrap="square" lIns="91425" tIns="45700" rIns="91425" bIns="45700" anchor="b" anchorCtr="0">
            <a:normAutofit fontScale="25000" lnSpcReduction="20000"/>
          </a:bodyPr>
          <a:lstStyle/>
          <a:p>
            <a:pPr marL="342900" marR="0" lvl="0" indent="-342900" algn="l" rtl="0">
              <a:lnSpc>
                <a:spcPct val="100000"/>
              </a:lnSpc>
              <a:spcBef>
                <a:spcPts val="0"/>
              </a:spcBef>
              <a:spcAft>
                <a:spcPts val="0"/>
              </a:spcAft>
              <a:buClr>
                <a:srgbClr val="658C10"/>
              </a:buClr>
              <a:buSzPct val="85000"/>
              <a:buFont typeface="Courier New"/>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120"/>
              </a:spcBef>
              <a:spcAft>
                <a:spcPts val="0"/>
              </a:spcAft>
              <a:buClr>
                <a:srgbClr val="658C10"/>
              </a:buClr>
              <a:buSzPct val="85000"/>
              <a:buFont typeface="Courier New"/>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120"/>
              </a:spcBef>
              <a:spcAft>
                <a:spcPts val="0"/>
              </a:spcAft>
              <a:buClr>
                <a:srgbClr val="658C10"/>
              </a:buClr>
              <a:buSzPct val="85000"/>
              <a:buFont typeface="Courier New"/>
              <a:buNone/>
            </a:pPr>
            <a:endParaRPr sz="24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720"/>
              </a:spcBef>
              <a:spcAft>
                <a:spcPts val="0"/>
              </a:spcAft>
              <a:buClr>
                <a:srgbClr val="658C10"/>
              </a:buClr>
              <a:buSzPct val="85000"/>
              <a:buFont typeface="Courier New"/>
              <a:buNone/>
            </a:pPr>
            <a:r>
              <a:rPr lang="en-US" sz="14400" b="0" i="0" u="none" strike="noStrike" cap="none">
                <a:solidFill>
                  <a:srgbClr val="000000"/>
                </a:solidFill>
                <a:latin typeface="Calibri"/>
                <a:ea typeface="Calibri"/>
                <a:cs typeface="Calibri"/>
                <a:sym typeface="Calibri"/>
              </a:rPr>
              <a:t>Ei Era of Recycling Refinement:</a:t>
            </a:r>
            <a:endParaRPr/>
          </a:p>
          <a:p>
            <a:pPr marL="0" lvl="0" indent="0" algn="l" rtl="0">
              <a:spcBef>
                <a:spcPts val="120"/>
              </a:spcBef>
              <a:spcAft>
                <a:spcPts val="0"/>
              </a:spcAft>
              <a:buSzPct val="85000"/>
              <a:buNone/>
            </a:pPr>
            <a:endParaRPr/>
          </a:p>
        </p:txBody>
      </p:sp>
      <p:sp>
        <p:nvSpPr>
          <p:cNvPr id="80" name="Google Shape;80;p3"/>
          <p:cNvSpPr txBox="1">
            <a:spLocks noGrp="1"/>
          </p:cNvSpPr>
          <p:nvPr>
            <p:ph type="body" idx="2"/>
          </p:nvPr>
        </p:nvSpPr>
        <p:spPr>
          <a:xfrm>
            <a:off x="457200" y="2676845"/>
            <a:ext cx="4343400" cy="2484032"/>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SzPct val="85000"/>
              <a:buChar char="o"/>
            </a:pPr>
            <a:r>
              <a:rPr lang="en-US" sz="3400" b="1" dirty="0"/>
              <a:t>Hosted the Sustainable F&amp;B Packaging Value Chain Meetings 2011 – 2014.</a:t>
            </a:r>
            <a:endParaRPr dirty="0"/>
          </a:p>
          <a:p>
            <a:pPr marL="0" lvl="0" indent="0" algn="l" rtl="0">
              <a:spcBef>
                <a:spcPts val="300"/>
              </a:spcBef>
              <a:spcAft>
                <a:spcPts val="0"/>
              </a:spcAft>
              <a:buSzPct val="85000"/>
              <a:buNone/>
            </a:pPr>
            <a:r>
              <a:rPr lang="en-US" i="1" dirty="0"/>
              <a:t>         Non-profit and industry trade association  </a:t>
            </a:r>
          </a:p>
          <a:p>
            <a:pPr marL="0" lvl="0" indent="0" algn="l" rtl="0">
              <a:spcBef>
                <a:spcPts val="300"/>
              </a:spcBef>
              <a:spcAft>
                <a:spcPts val="0"/>
              </a:spcAft>
              <a:buSzPct val="85000"/>
              <a:buNone/>
            </a:pPr>
            <a:r>
              <a:rPr lang="en-US" i="1" dirty="0"/>
              <a:t>         executives traveled to Washington D.C. for the </a:t>
            </a:r>
          </a:p>
          <a:p>
            <a:pPr marL="0" lvl="0" indent="0" algn="l" rtl="0">
              <a:spcBef>
                <a:spcPts val="300"/>
              </a:spcBef>
              <a:spcAft>
                <a:spcPts val="0"/>
              </a:spcAft>
              <a:buSzPct val="85000"/>
              <a:buNone/>
            </a:pPr>
            <a:r>
              <a:rPr lang="en-US" i="1" dirty="0"/>
              <a:t>         annual meeting.</a:t>
            </a:r>
            <a:endParaRPr dirty="0"/>
          </a:p>
          <a:p>
            <a:pPr marL="0" lvl="0" indent="0" algn="l" rtl="0">
              <a:spcBef>
                <a:spcPts val="300"/>
              </a:spcBef>
              <a:spcAft>
                <a:spcPts val="0"/>
              </a:spcAft>
              <a:buSzPct val="85000"/>
              <a:buNone/>
            </a:pPr>
            <a:r>
              <a:rPr lang="en-US" i="1" dirty="0"/>
              <a:t>	</a:t>
            </a:r>
            <a:endParaRPr dirty="0"/>
          </a:p>
          <a:p>
            <a:pPr marL="342900" lvl="0" indent="-342900" algn="l" rtl="0">
              <a:spcBef>
                <a:spcPts val="425"/>
              </a:spcBef>
              <a:spcAft>
                <a:spcPts val="0"/>
              </a:spcAft>
              <a:buSzPct val="85000"/>
              <a:buChar char="o"/>
            </a:pPr>
            <a:r>
              <a:rPr lang="en-US" sz="3400" b="1" dirty="0"/>
              <a:t>Mission Accomplished: June 2017.</a:t>
            </a:r>
            <a:endParaRPr dirty="0"/>
          </a:p>
          <a:p>
            <a:pPr marL="0" lvl="0" indent="0" algn="l" rtl="0">
              <a:spcBef>
                <a:spcPts val="300"/>
              </a:spcBef>
              <a:spcAft>
                <a:spcPts val="0"/>
              </a:spcAft>
              <a:buSzPct val="85000"/>
              <a:buNone/>
            </a:pPr>
            <a:r>
              <a:rPr lang="en-US" i="1" dirty="0"/>
              <a:t>          Ei entered the Era of Regeneration.</a:t>
            </a:r>
            <a:endParaRPr dirty="0"/>
          </a:p>
          <a:p>
            <a:pPr marL="0" lvl="0" indent="0" algn="l" rtl="0">
              <a:spcBef>
                <a:spcPts val="300"/>
              </a:spcBef>
              <a:spcAft>
                <a:spcPts val="0"/>
              </a:spcAft>
              <a:buSzPct val="85000"/>
              <a:buNone/>
            </a:pPr>
            <a:endParaRPr i="1" dirty="0"/>
          </a:p>
        </p:txBody>
      </p:sp>
      <p:sp>
        <p:nvSpPr>
          <p:cNvPr id="81" name="Google Shape;81;p3"/>
          <p:cNvSpPr txBox="1">
            <a:spLocks noGrp="1"/>
          </p:cNvSpPr>
          <p:nvPr>
            <p:ph type="body" idx="3"/>
          </p:nvPr>
        </p:nvSpPr>
        <p:spPr>
          <a:xfrm flipH="1">
            <a:off x="8686800" y="1535113"/>
            <a:ext cx="533400" cy="217487"/>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spcBef>
                <a:spcPts val="0"/>
              </a:spcBef>
              <a:spcAft>
                <a:spcPts val="0"/>
              </a:spcAft>
              <a:buSzPct val="85000"/>
              <a:buNone/>
            </a:pPr>
            <a:endParaRPr/>
          </a:p>
        </p:txBody>
      </p:sp>
      <p:pic>
        <p:nvPicPr>
          <p:cNvPr id="82" name="Google Shape;82;p3" descr="A group of people posing for a photo&#10;&#10;Description automatically generated"/>
          <p:cNvPicPr preferRelativeResize="0"/>
          <p:nvPr/>
        </p:nvPicPr>
        <p:blipFill rotWithShape="1">
          <a:blip r:embed="rId3">
            <a:alphaModFix/>
          </a:blip>
          <a:srcRect l="8930" r="3608" b="-4"/>
          <a:stretch/>
        </p:blipFill>
        <p:spPr>
          <a:xfrm>
            <a:off x="5196325" y="2676845"/>
            <a:ext cx="3185675" cy="3114355"/>
          </a:xfrm>
          <a:prstGeom prst="rect">
            <a:avLst/>
          </a:prstGeom>
          <a:noFill/>
          <a:ln>
            <a:noFill/>
          </a:ln>
          <a:effectLst>
            <a:softEdge rad="63500"/>
          </a:effectLst>
        </p:spPr>
      </p:pic>
      <p:sp>
        <p:nvSpPr>
          <p:cNvPr id="83" name="Google Shape;8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body" idx="1"/>
          </p:nvPr>
        </p:nvSpPr>
        <p:spPr>
          <a:xfrm>
            <a:off x="533400" y="1981200"/>
            <a:ext cx="8229600" cy="4267200"/>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SzPts val="3060"/>
              <a:buNone/>
            </a:pPr>
            <a:r>
              <a:rPr lang="en-US" sz="3600" b="1" i="1" dirty="0">
                <a:latin typeface="Calibri"/>
                <a:ea typeface="Calibri"/>
                <a:cs typeface="Calibri"/>
                <a:sym typeface="Calibri"/>
              </a:rPr>
              <a:t>Regeneration</a:t>
            </a:r>
            <a:r>
              <a:rPr lang="en-US" sz="3600" b="1" i="1" dirty="0">
                <a:solidFill>
                  <a:schemeClr val="dk1"/>
                </a:solidFill>
                <a:latin typeface="Calibri"/>
                <a:ea typeface="Calibri"/>
                <a:cs typeface="Calibri"/>
                <a:sym typeface="Calibri"/>
              </a:rPr>
              <a:t> in ACTION</a:t>
            </a:r>
            <a:endParaRPr dirty="0"/>
          </a:p>
          <a:p>
            <a:pPr marL="342900" lvl="0" indent="-342900" algn="ctr" rtl="0">
              <a:spcBef>
                <a:spcPts val="720"/>
              </a:spcBef>
              <a:spcAft>
                <a:spcPts val="0"/>
              </a:spcAft>
              <a:buSzPts val="3060"/>
              <a:buNone/>
            </a:pPr>
            <a:endParaRPr sz="2800" b="1" dirty="0">
              <a:solidFill>
                <a:schemeClr val="dk1"/>
              </a:solidFill>
              <a:latin typeface="Calibri"/>
              <a:ea typeface="Calibri"/>
              <a:cs typeface="Calibri"/>
              <a:sym typeface="Calibri"/>
            </a:endParaRPr>
          </a:p>
          <a:p>
            <a:pPr marL="0" marR="0" lvl="0" indent="0" algn="ctr" rtl="0">
              <a:spcBef>
                <a:spcPts val="0"/>
              </a:spcBef>
              <a:spcAft>
                <a:spcPts val="0"/>
              </a:spcAft>
              <a:buSzPts val="2210"/>
              <a:buNone/>
            </a:pPr>
            <a:r>
              <a:rPr lang="en-US" sz="2600" i="1" dirty="0">
                <a:latin typeface="Calibri"/>
                <a:ea typeface="Calibri"/>
                <a:cs typeface="Calibri"/>
                <a:sym typeface="Calibri"/>
              </a:rPr>
              <a:t>Work with industry leaders to create best regenerative operating practices where the entire value chain benefits, including corporate bottom lines and the environment. Through education and collaboration, establish the best practices as standard practices</a:t>
            </a:r>
            <a:r>
              <a:rPr lang="en-US" sz="2600" dirty="0">
                <a:latin typeface="Calibri"/>
                <a:ea typeface="Calibri"/>
                <a:cs typeface="Calibri"/>
                <a:sym typeface="Calibri"/>
              </a:rPr>
              <a:t>.</a:t>
            </a:r>
            <a:endParaRPr dirty="0"/>
          </a:p>
          <a:p>
            <a:pPr marL="342900" lvl="0" indent="-170180" algn="l" rtl="0">
              <a:spcBef>
                <a:spcPts val="640"/>
              </a:spcBef>
              <a:spcAft>
                <a:spcPts val="0"/>
              </a:spcAft>
              <a:buSzPts val="2720"/>
              <a:buNone/>
            </a:pPr>
            <a:endParaRPr dirty="0"/>
          </a:p>
        </p:txBody>
      </p:sp>
      <p:sp>
        <p:nvSpPr>
          <p:cNvPr id="90" name="Google Shape;90;p4"/>
          <p:cNvSpPr/>
          <p:nvPr/>
        </p:nvSpPr>
        <p:spPr>
          <a:xfrm>
            <a:off x="2895600" y="449759"/>
            <a:ext cx="6096000" cy="80021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600">
                <a:solidFill>
                  <a:schemeClr val="dk1"/>
                </a:solidFill>
                <a:latin typeface="Calibri"/>
                <a:ea typeface="Calibri"/>
                <a:cs typeface="Calibri"/>
                <a:sym typeface="Calibri"/>
              </a:rPr>
              <a:t>Elemental Impact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5105400" y="381000"/>
            <a:ext cx="3870325" cy="83493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600"/>
              <a:buFont typeface="Calibri"/>
              <a:buNone/>
            </a:pPr>
            <a:r>
              <a:rPr lang="en-US" sz="4600"/>
              <a:t>A Catalyst</a:t>
            </a:r>
            <a:endParaRPr/>
          </a:p>
        </p:txBody>
      </p:sp>
      <p:sp>
        <p:nvSpPr>
          <p:cNvPr id="97" name="Google Shape;97;p5"/>
          <p:cNvSpPr txBox="1">
            <a:spLocks noGrp="1"/>
          </p:cNvSpPr>
          <p:nvPr>
            <p:ph type="body" idx="1"/>
          </p:nvPr>
        </p:nvSpPr>
        <p:spPr>
          <a:xfrm>
            <a:off x="685800" y="2057400"/>
            <a:ext cx="8077200" cy="4114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20"/>
              <a:buNone/>
            </a:pPr>
            <a:r>
              <a:rPr lang="en-US" b="1" i="1">
                <a:solidFill>
                  <a:srgbClr val="736E67"/>
                </a:solidFill>
                <a:latin typeface="arial"/>
                <a:ea typeface="arial"/>
                <a:cs typeface="arial"/>
                <a:sym typeface="arial"/>
              </a:rPr>
              <a:t>Ei is a creator, an incubator</a:t>
            </a:r>
            <a:r>
              <a:rPr lang="en-US" i="1">
                <a:solidFill>
                  <a:srgbClr val="736E67"/>
                </a:solidFill>
                <a:latin typeface="arial"/>
                <a:ea typeface="arial"/>
                <a:cs typeface="arial"/>
                <a:sym typeface="arial"/>
              </a:rPr>
              <a:t>. </a:t>
            </a:r>
            <a:endParaRPr>
              <a:solidFill>
                <a:srgbClr val="736E67"/>
              </a:solidFill>
              <a:latin typeface="arial"/>
              <a:ea typeface="arial"/>
              <a:cs typeface="arial"/>
              <a:sym typeface="arial"/>
            </a:endParaRPr>
          </a:p>
          <a:p>
            <a:pPr marL="0" lvl="0" indent="0" algn="ctr" rtl="0">
              <a:spcBef>
                <a:spcPts val="640"/>
              </a:spcBef>
              <a:spcAft>
                <a:spcPts val="0"/>
              </a:spcAft>
              <a:buSzPts val="2720"/>
              <a:buNone/>
            </a:pPr>
            <a:br>
              <a:rPr lang="en-US"/>
            </a:br>
            <a:r>
              <a:rPr lang="en-US" i="1">
                <a:solidFill>
                  <a:srgbClr val="736E67"/>
                </a:solidFill>
                <a:latin typeface="arial"/>
                <a:ea typeface="arial"/>
                <a:cs typeface="arial"/>
                <a:sym typeface="arial"/>
              </a:rPr>
              <a:t>Ei determines what could be done that is not being done and gets it done. </a:t>
            </a:r>
            <a:endParaRPr>
              <a:solidFill>
                <a:srgbClr val="736E67"/>
              </a:solidFill>
              <a:latin typeface="arial"/>
              <a:ea typeface="arial"/>
              <a:cs typeface="arial"/>
              <a:sym typeface="arial"/>
            </a:endParaRPr>
          </a:p>
          <a:p>
            <a:pPr marL="0" lvl="0" indent="0" algn="ctr" rtl="0">
              <a:spcBef>
                <a:spcPts val="640"/>
              </a:spcBef>
              <a:spcAft>
                <a:spcPts val="0"/>
              </a:spcAft>
              <a:buSzPts val="2720"/>
              <a:buNone/>
            </a:pPr>
            <a:r>
              <a:rPr lang="en-US" i="1">
                <a:solidFill>
                  <a:srgbClr val="736E67"/>
                </a:solidFill>
                <a:latin typeface="arial"/>
                <a:ea typeface="arial"/>
                <a:cs typeface="arial"/>
                <a:sym typeface="arial"/>
              </a:rPr>
              <a:t>Ei brings the possible out of impossible. </a:t>
            </a:r>
            <a:endParaRPr>
              <a:solidFill>
                <a:srgbClr val="736E67"/>
              </a:solidFill>
              <a:latin typeface="arial"/>
              <a:ea typeface="arial"/>
              <a:cs typeface="arial"/>
              <a:sym typeface="arial"/>
            </a:endParaRPr>
          </a:p>
          <a:p>
            <a:pPr marL="0" lvl="0" indent="0" algn="ctr" rtl="0">
              <a:spcBef>
                <a:spcPts val="640"/>
              </a:spcBef>
              <a:spcAft>
                <a:spcPts val="0"/>
              </a:spcAft>
              <a:buSzPts val="2720"/>
              <a:buNone/>
            </a:pPr>
            <a:r>
              <a:rPr lang="en-US" i="1">
                <a:solidFill>
                  <a:srgbClr val="736E67"/>
                </a:solidFill>
                <a:latin typeface="arial"/>
                <a:ea typeface="arial"/>
                <a:cs typeface="arial"/>
                <a:sym typeface="arial"/>
              </a:rPr>
              <a:t>Ei identifies pioneers and creates heroes.</a:t>
            </a:r>
            <a:endParaRPr/>
          </a:p>
          <a:p>
            <a:pPr marL="0" lvl="0" indent="0" algn="ctr" rtl="0">
              <a:spcBef>
                <a:spcPts val="560"/>
              </a:spcBef>
              <a:spcAft>
                <a:spcPts val="0"/>
              </a:spcAft>
              <a:buSzPts val="2380"/>
              <a:buNone/>
            </a:pPr>
            <a:endParaRPr sz="2800"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6"/>
          <p:cNvSpPr txBox="1">
            <a:spLocks noGrp="1"/>
          </p:cNvSpPr>
          <p:nvPr>
            <p:ph type="title"/>
          </p:nvPr>
        </p:nvSpPr>
        <p:spPr>
          <a:xfrm>
            <a:off x="1752600" y="152400"/>
            <a:ext cx="7315200" cy="1143000"/>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dk1"/>
              </a:buClr>
              <a:buSzPts val="4400"/>
              <a:buFont typeface="Calibri"/>
              <a:buNone/>
            </a:pPr>
            <a:r>
              <a:rPr lang="en-US" dirty="0"/>
              <a:t>Soil &amp; Water: Foundation of Life</a:t>
            </a:r>
            <a:endParaRPr dirty="0"/>
          </a:p>
        </p:txBody>
      </p:sp>
      <p:sp>
        <p:nvSpPr>
          <p:cNvPr id="104" name="Google Shape;104;p6"/>
          <p:cNvSpPr txBox="1">
            <a:spLocks noGrp="1"/>
          </p:cNvSpPr>
          <p:nvPr>
            <p:ph type="body" idx="1"/>
          </p:nvPr>
        </p:nvSpPr>
        <p:spPr>
          <a:xfrm>
            <a:off x="457199" y="1905000"/>
            <a:ext cx="5042171" cy="42211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SzPts val="2380"/>
              <a:buNone/>
            </a:pPr>
            <a:r>
              <a:rPr lang="en-US" sz="2400" b="1" dirty="0"/>
              <a:t>Soil &amp; Water: Foundation of Life</a:t>
            </a:r>
            <a:endParaRPr sz="2400" dirty="0"/>
          </a:p>
          <a:p>
            <a:pPr marL="342900" lvl="0" indent="-342900" algn="l" rtl="0">
              <a:lnSpc>
                <a:spcPct val="90000"/>
              </a:lnSpc>
              <a:spcBef>
                <a:spcPts val="520"/>
              </a:spcBef>
              <a:spcAft>
                <a:spcPts val="0"/>
              </a:spcAft>
              <a:buSzPts val="2210"/>
              <a:buChar char="o"/>
            </a:pPr>
            <a:r>
              <a:rPr lang="en-US" sz="2600" i="1" dirty="0"/>
              <a:t>Water and soil are in a Divine marriage and must be addressed together.</a:t>
            </a:r>
            <a:endParaRPr dirty="0"/>
          </a:p>
          <a:p>
            <a:pPr marL="342900" lvl="0" indent="-342900" algn="l" rtl="0">
              <a:lnSpc>
                <a:spcPct val="90000"/>
              </a:lnSpc>
              <a:spcBef>
                <a:spcPts val="520"/>
              </a:spcBef>
              <a:spcAft>
                <a:spcPts val="0"/>
              </a:spcAft>
              <a:buSzPts val="2210"/>
              <a:buChar char="o"/>
            </a:pPr>
            <a:r>
              <a:rPr lang="en-US" sz="2600" i="1" dirty="0"/>
              <a:t>Water and soil are the foundation of all life on Earth.</a:t>
            </a:r>
            <a:endParaRPr dirty="0"/>
          </a:p>
          <a:p>
            <a:pPr marL="342900" lvl="0" indent="-342900" algn="l" rtl="0">
              <a:lnSpc>
                <a:spcPct val="90000"/>
              </a:lnSpc>
              <a:spcBef>
                <a:spcPts val="520"/>
              </a:spcBef>
              <a:spcAft>
                <a:spcPts val="0"/>
              </a:spcAft>
              <a:buSzPts val="2210"/>
              <a:buChar char="o"/>
            </a:pPr>
            <a:r>
              <a:rPr lang="en-US" sz="2600" i="1" dirty="0"/>
              <a:t>Insects are integral to soil ecosystems and the base of the prey hierarchy. </a:t>
            </a:r>
            <a:endParaRPr dirty="0"/>
          </a:p>
        </p:txBody>
      </p:sp>
      <p:pic>
        <p:nvPicPr>
          <p:cNvPr id="105" name="Google Shape;105;p6" descr="A picture containing ground, outdoor, person, hand&#10;&#10;Description automatically generated"/>
          <p:cNvPicPr preferRelativeResize="0"/>
          <p:nvPr/>
        </p:nvPicPr>
        <p:blipFill rotWithShape="1">
          <a:blip r:embed="rId3">
            <a:alphaModFix/>
          </a:blip>
          <a:srcRect l="8695" r="7827"/>
          <a:stretch/>
        </p:blipFill>
        <p:spPr>
          <a:xfrm>
            <a:off x="5669605" y="2508114"/>
            <a:ext cx="3280698" cy="3429000"/>
          </a:xfrm>
          <a:prstGeom prst="rect">
            <a:avLst/>
          </a:prstGeom>
          <a:noFill/>
          <a:ln>
            <a:noFill/>
          </a:ln>
          <a:effectLst>
            <a:softEdge rad="63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Insect Apocalypse </a:t>
            </a:r>
            <a:endParaRPr b="1"/>
          </a:p>
        </p:txBody>
      </p:sp>
      <p:sp>
        <p:nvSpPr>
          <p:cNvPr id="112" name="Google Shape;112;p7"/>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380"/>
              <a:buNone/>
            </a:pPr>
            <a:r>
              <a:rPr lang="en-US" sz="2800" b="1" i="0" u="none" strike="noStrike" cap="none" dirty="0">
                <a:solidFill>
                  <a:srgbClr val="000000"/>
                </a:solidFill>
              </a:rPr>
              <a:t>Insect Apocalypse </a:t>
            </a:r>
            <a:endParaRPr sz="2800" b="1" i="0" dirty="0">
              <a:solidFill>
                <a:srgbClr val="4D5156"/>
              </a:solidFill>
            </a:endParaRPr>
          </a:p>
          <a:p>
            <a:pPr marL="0" marR="0" lvl="0" indent="0" algn="l" rtl="0">
              <a:lnSpc>
                <a:spcPct val="110000"/>
              </a:lnSpc>
              <a:spcBef>
                <a:spcPts val="320"/>
              </a:spcBef>
              <a:spcAft>
                <a:spcPts val="0"/>
              </a:spcAft>
              <a:buClr>
                <a:srgbClr val="658C10"/>
              </a:buClr>
              <a:buSzPts val="1360"/>
              <a:buFont typeface="Courier New"/>
              <a:buNone/>
            </a:pPr>
            <a:r>
              <a:rPr lang="en-US" sz="1600" b="0" i="1" u="none" strike="noStrike" cap="none" dirty="0">
                <a:solidFill>
                  <a:srgbClr val="4D5156"/>
                </a:solidFill>
                <a:latin typeface="Roboto"/>
                <a:ea typeface="Roboto"/>
                <a:cs typeface="Roboto"/>
                <a:sym typeface="Roboto"/>
              </a:rPr>
              <a:t>Insects have declined </a:t>
            </a:r>
            <a:r>
              <a:rPr lang="en-US" sz="1600" b="1" i="1" u="none" strike="noStrike" cap="none" dirty="0">
                <a:solidFill>
                  <a:srgbClr val="5F6368"/>
                </a:solidFill>
                <a:latin typeface="Roboto"/>
                <a:ea typeface="Roboto"/>
                <a:cs typeface="Roboto"/>
                <a:sym typeface="Roboto"/>
              </a:rPr>
              <a:t>by 75% in the</a:t>
            </a:r>
            <a:r>
              <a:rPr lang="en-US" sz="1600" b="0" i="1" u="none" strike="noStrike" cap="none" dirty="0">
                <a:solidFill>
                  <a:srgbClr val="4D5156"/>
                </a:solidFill>
                <a:latin typeface="Roboto"/>
                <a:ea typeface="Roboto"/>
                <a:cs typeface="Roboto"/>
                <a:sym typeface="Roboto"/>
              </a:rPr>
              <a:t> past 50 years.</a:t>
            </a:r>
            <a:endParaRPr dirty="0"/>
          </a:p>
          <a:p>
            <a:pPr marL="0" marR="0" lvl="0" indent="0" algn="l" rtl="0">
              <a:lnSpc>
                <a:spcPct val="110000"/>
              </a:lnSpc>
              <a:spcBef>
                <a:spcPts val="320"/>
              </a:spcBef>
              <a:spcAft>
                <a:spcPts val="0"/>
              </a:spcAft>
              <a:buClr>
                <a:srgbClr val="658C10"/>
              </a:buClr>
              <a:buSzPts val="1360"/>
              <a:buFont typeface="Courier New"/>
              <a:buNone/>
            </a:pPr>
            <a:r>
              <a:rPr lang="en-US" sz="1600" b="1" i="1" u="none" strike="noStrike" cap="none" dirty="0">
                <a:solidFill>
                  <a:srgbClr val="4D5156"/>
                </a:solidFill>
                <a:latin typeface="Roboto"/>
                <a:ea typeface="Roboto"/>
                <a:cs typeface="Roboto"/>
                <a:sym typeface="Roboto"/>
              </a:rPr>
              <a:t>41% </a:t>
            </a:r>
            <a:r>
              <a:rPr lang="en-US" sz="1600" b="0" i="1" u="none" strike="noStrike" cap="none" dirty="0">
                <a:solidFill>
                  <a:srgbClr val="4D5156"/>
                </a:solidFill>
                <a:latin typeface="Roboto"/>
                <a:ea typeface="Roboto"/>
                <a:cs typeface="Roboto"/>
                <a:sym typeface="Roboto"/>
              </a:rPr>
              <a:t>of insect species are threatened with extinction.</a:t>
            </a:r>
            <a:endParaRPr dirty="0"/>
          </a:p>
          <a:p>
            <a:pPr marL="0" marR="0" lvl="0" indent="0" algn="l" rtl="0">
              <a:lnSpc>
                <a:spcPct val="110000"/>
              </a:lnSpc>
              <a:spcBef>
                <a:spcPts val="320"/>
              </a:spcBef>
              <a:spcAft>
                <a:spcPts val="0"/>
              </a:spcAft>
              <a:buClr>
                <a:srgbClr val="658C10"/>
              </a:buClr>
              <a:buSzPts val="1360"/>
              <a:buFont typeface="Courier New"/>
              <a:buNone/>
            </a:pPr>
            <a:endParaRPr sz="1600" i="1" dirty="0">
              <a:solidFill>
                <a:srgbClr val="4D5156"/>
              </a:solidFill>
              <a:latin typeface="Roboto"/>
              <a:ea typeface="Roboto"/>
              <a:cs typeface="Roboto"/>
              <a:sym typeface="Roboto"/>
            </a:endParaRPr>
          </a:p>
          <a:p>
            <a:pPr marL="0" marR="0" lvl="0" indent="0" algn="l" rtl="0">
              <a:lnSpc>
                <a:spcPct val="110000"/>
              </a:lnSpc>
              <a:spcBef>
                <a:spcPts val="400"/>
              </a:spcBef>
              <a:spcAft>
                <a:spcPts val="0"/>
              </a:spcAft>
              <a:buClr>
                <a:srgbClr val="658C10"/>
              </a:buClr>
              <a:buSzPts val="1700"/>
              <a:buFont typeface="Courier New"/>
              <a:buNone/>
            </a:pPr>
            <a:r>
              <a:rPr lang="en-US" sz="2000" b="1" u="none" strike="noStrike" cap="none" dirty="0">
                <a:solidFill>
                  <a:srgbClr val="4D5156"/>
                </a:solidFill>
              </a:rPr>
              <a:t>Insects play a critical role in ecosystems</a:t>
            </a:r>
            <a:endParaRPr dirty="0"/>
          </a:p>
          <a:p>
            <a:pPr marL="342900" lvl="0" indent="-342900" algn="l" rtl="0">
              <a:lnSpc>
                <a:spcPct val="110000"/>
              </a:lnSpc>
              <a:spcBef>
                <a:spcPts val="320"/>
              </a:spcBef>
              <a:spcAft>
                <a:spcPts val="0"/>
              </a:spcAft>
              <a:buSzPts val="1360"/>
              <a:buChar char="o"/>
            </a:pPr>
            <a:r>
              <a:rPr lang="en-US" sz="1600" dirty="0">
                <a:solidFill>
                  <a:srgbClr val="4D5156"/>
                </a:solidFill>
              </a:rPr>
              <a:t>Provide f</a:t>
            </a:r>
            <a:r>
              <a:rPr lang="en-US" sz="1600" b="0" u="none" strike="noStrike" cap="none" dirty="0">
                <a:solidFill>
                  <a:srgbClr val="4D5156"/>
                </a:solidFill>
              </a:rPr>
              <a:t>ood for fish, mammals, reptiles, amphibians, </a:t>
            </a:r>
            <a:endParaRPr dirty="0"/>
          </a:p>
          <a:p>
            <a:pPr marL="0" lvl="0" indent="0" algn="l" rtl="0">
              <a:lnSpc>
                <a:spcPct val="110000"/>
              </a:lnSpc>
              <a:spcBef>
                <a:spcPts val="320"/>
              </a:spcBef>
              <a:spcAft>
                <a:spcPts val="0"/>
              </a:spcAft>
              <a:buSzPts val="1360"/>
              <a:buNone/>
            </a:pPr>
            <a:r>
              <a:rPr lang="en-US" sz="1600" b="0" u="none" strike="noStrike" cap="none" dirty="0">
                <a:solidFill>
                  <a:srgbClr val="4D5156"/>
                </a:solidFill>
              </a:rPr>
              <a:t>        and birds. </a:t>
            </a:r>
            <a:endParaRPr dirty="0"/>
          </a:p>
          <a:p>
            <a:pPr marL="342900" lvl="0" indent="-342900" algn="l" rtl="0">
              <a:lnSpc>
                <a:spcPct val="110000"/>
              </a:lnSpc>
              <a:spcBef>
                <a:spcPts val="320"/>
              </a:spcBef>
              <a:spcAft>
                <a:spcPts val="0"/>
              </a:spcAft>
              <a:buSzPts val="1360"/>
              <a:buChar char="o"/>
            </a:pPr>
            <a:r>
              <a:rPr lang="en-US" sz="1600" dirty="0">
                <a:solidFill>
                  <a:srgbClr val="4D5156"/>
                </a:solidFill>
              </a:rPr>
              <a:t>Pollinate flowering plants in wild and agriculture ecosystems.</a:t>
            </a:r>
            <a:endParaRPr dirty="0"/>
          </a:p>
          <a:p>
            <a:pPr marL="342900" lvl="0" indent="-342900" algn="l" rtl="0">
              <a:lnSpc>
                <a:spcPct val="110000"/>
              </a:lnSpc>
              <a:spcBef>
                <a:spcPts val="320"/>
              </a:spcBef>
              <a:spcAft>
                <a:spcPts val="0"/>
              </a:spcAft>
              <a:buSzPts val="1360"/>
              <a:buChar char="o"/>
            </a:pPr>
            <a:r>
              <a:rPr lang="en-US" sz="1600" b="0" u="none" strike="noStrike" cap="none" dirty="0">
                <a:solidFill>
                  <a:srgbClr val="4D5156"/>
                </a:solidFill>
              </a:rPr>
              <a:t>Play an essential role in the decomposition portion of </a:t>
            </a:r>
            <a:endParaRPr dirty="0"/>
          </a:p>
          <a:p>
            <a:pPr marL="0" lvl="0" indent="0" algn="l" rtl="0">
              <a:lnSpc>
                <a:spcPct val="110000"/>
              </a:lnSpc>
              <a:spcBef>
                <a:spcPts val="320"/>
              </a:spcBef>
              <a:spcAft>
                <a:spcPts val="0"/>
              </a:spcAft>
              <a:buSzPts val="1360"/>
              <a:buNone/>
            </a:pPr>
            <a:r>
              <a:rPr lang="en-US" sz="1600" dirty="0">
                <a:solidFill>
                  <a:srgbClr val="4D5156"/>
                </a:solidFill>
              </a:rPr>
              <a:t>        </a:t>
            </a:r>
            <a:r>
              <a:rPr lang="en-US" sz="1600" b="0" u="none" strike="noStrike" cap="none" dirty="0">
                <a:solidFill>
                  <a:srgbClr val="4D5156"/>
                </a:solidFill>
              </a:rPr>
              <a:t>nature’s circular-life cycle.</a:t>
            </a:r>
            <a:endParaRPr dirty="0"/>
          </a:p>
          <a:p>
            <a:pPr marL="342900" lvl="0" indent="-342900" algn="l" rtl="0">
              <a:lnSpc>
                <a:spcPct val="110000"/>
              </a:lnSpc>
              <a:spcBef>
                <a:spcPts val="320"/>
              </a:spcBef>
              <a:spcAft>
                <a:spcPts val="0"/>
              </a:spcAft>
              <a:buSzPts val="1360"/>
              <a:buChar char="o"/>
            </a:pPr>
            <a:r>
              <a:rPr lang="en-US" sz="1600" dirty="0">
                <a:solidFill>
                  <a:srgbClr val="4D5156"/>
                </a:solidFill>
              </a:rPr>
              <a:t>R</a:t>
            </a:r>
            <a:r>
              <a:rPr lang="en-US" sz="1600" b="0" u="none" strike="noStrike" cap="none" dirty="0">
                <a:solidFill>
                  <a:srgbClr val="4D5156"/>
                </a:solidFill>
              </a:rPr>
              <a:t>ecycle soil-system nutrients.</a:t>
            </a:r>
            <a:endParaRPr dirty="0"/>
          </a:p>
          <a:p>
            <a:pPr marL="0" marR="0" lvl="0" indent="0" algn="l" rtl="0">
              <a:lnSpc>
                <a:spcPct val="110000"/>
              </a:lnSpc>
              <a:spcBef>
                <a:spcPts val="540"/>
              </a:spcBef>
              <a:spcAft>
                <a:spcPts val="0"/>
              </a:spcAft>
              <a:buClr>
                <a:srgbClr val="658C10"/>
              </a:buClr>
              <a:buSzPts val="2295"/>
              <a:buFont typeface="Courier New"/>
              <a:buNone/>
            </a:pPr>
            <a:endParaRPr sz="2700" b="0" i="1" u="none" strike="noStrike" cap="none" dirty="0">
              <a:solidFill>
                <a:srgbClr val="000000"/>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b="0" i="0" dirty="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dirty="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b="0" i="0" dirty="0">
              <a:solidFill>
                <a:srgbClr val="4D5156"/>
              </a:solidFill>
              <a:latin typeface="Roboto"/>
              <a:ea typeface="Roboto"/>
              <a:cs typeface="Roboto"/>
              <a:sym typeface="Roboto"/>
            </a:endParaRPr>
          </a:p>
        </p:txBody>
      </p:sp>
      <p:pic>
        <p:nvPicPr>
          <p:cNvPr id="113" name="Google Shape;113;p7" descr="A bug on a flower&#10;&#10;Description automatically generated with medium confidence"/>
          <p:cNvPicPr preferRelativeResize="0"/>
          <p:nvPr/>
        </p:nvPicPr>
        <p:blipFill rotWithShape="1">
          <a:blip r:embed="rId3">
            <a:alphaModFix/>
          </a:blip>
          <a:srcRect/>
          <a:stretch/>
        </p:blipFill>
        <p:spPr>
          <a:xfrm>
            <a:off x="5943600" y="2514600"/>
            <a:ext cx="2925729" cy="2777861"/>
          </a:xfrm>
          <a:prstGeom prst="rect">
            <a:avLst/>
          </a:prstGeom>
          <a:noFill/>
          <a:ln>
            <a:noFill/>
          </a:ln>
          <a:effectLst>
            <a:softEdge rad="762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Insect Apocalypse </a:t>
            </a:r>
            <a:endParaRPr b="1"/>
          </a:p>
        </p:txBody>
      </p:sp>
      <p:sp>
        <p:nvSpPr>
          <p:cNvPr id="120" name="Google Shape;120;p8"/>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380"/>
              <a:buNone/>
            </a:pPr>
            <a:r>
              <a:rPr lang="en-US" sz="2800" b="1" i="0" u="none" strike="noStrike" cap="none" dirty="0">
                <a:solidFill>
                  <a:srgbClr val="000000"/>
                </a:solidFill>
              </a:rPr>
              <a:t>Insect Apocalypse </a:t>
            </a:r>
            <a:endParaRPr sz="2800" b="1" i="0" dirty="0">
              <a:solidFill>
                <a:srgbClr val="4D5156"/>
              </a:solidFill>
            </a:endParaRPr>
          </a:p>
          <a:p>
            <a:pPr marL="0" marR="0" lvl="0" indent="0" algn="l" rtl="0">
              <a:lnSpc>
                <a:spcPct val="110000"/>
              </a:lnSpc>
              <a:spcBef>
                <a:spcPts val="400"/>
              </a:spcBef>
              <a:spcAft>
                <a:spcPts val="0"/>
              </a:spcAft>
              <a:buClr>
                <a:srgbClr val="658C10"/>
              </a:buClr>
              <a:buSzPts val="1700"/>
              <a:buFont typeface="Courier New"/>
              <a:buNone/>
            </a:pPr>
            <a:r>
              <a:rPr lang="en-US" sz="2000" b="0" u="none" strike="noStrike" cap="none" dirty="0">
                <a:solidFill>
                  <a:srgbClr val="000000"/>
                </a:solidFill>
                <a:latin typeface="Calibri"/>
                <a:ea typeface="Calibri"/>
                <a:cs typeface="Calibri"/>
                <a:sym typeface="Calibri"/>
              </a:rPr>
              <a:t>Contributing factors to the demise of insect populations:</a:t>
            </a:r>
            <a:endParaRPr dirty="0"/>
          </a:p>
          <a:p>
            <a:pPr marL="342900" lvl="0" indent="-342900" algn="l" rtl="0">
              <a:lnSpc>
                <a:spcPct val="110000"/>
              </a:lnSpc>
              <a:spcBef>
                <a:spcPts val="440"/>
              </a:spcBef>
              <a:spcAft>
                <a:spcPts val="0"/>
              </a:spcAft>
              <a:buSzPts val="1870"/>
              <a:buChar char="o"/>
            </a:pPr>
            <a:r>
              <a:rPr lang="en-US" sz="2200" b="1" dirty="0">
                <a:solidFill>
                  <a:srgbClr val="000000"/>
                </a:solidFill>
                <a:latin typeface="Calibri"/>
                <a:ea typeface="Calibri"/>
                <a:cs typeface="Calibri"/>
                <a:sym typeface="Calibri"/>
              </a:rPr>
              <a:t>Pesticides</a:t>
            </a:r>
            <a:r>
              <a:rPr lang="en-US" sz="2000" dirty="0">
                <a:solidFill>
                  <a:srgbClr val="000000"/>
                </a:solidFill>
                <a:latin typeface="Calibri"/>
                <a:ea typeface="Calibri"/>
                <a:cs typeface="Calibri"/>
                <a:sym typeface="Calibri"/>
              </a:rPr>
              <a:t> – </a:t>
            </a:r>
            <a:r>
              <a:rPr lang="en-US" sz="2000" i="1" dirty="0">
                <a:solidFill>
                  <a:srgbClr val="000000"/>
                </a:solidFill>
                <a:latin typeface="Calibri"/>
                <a:ea typeface="Calibri"/>
                <a:cs typeface="Calibri"/>
                <a:sym typeface="Calibri"/>
              </a:rPr>
              <a:t>prolific use in landscape &amp; grounds </a:t>
            </a:r>
            <a:br>
              <a:rPr lang="en-US" sz="2000" i="1" dirty="0">
                <a:solidFill>
                  <a:srgbClr val="000000"/>
                </a:solidFill>
                <a:latin typeface="Calibri"/>
                <a:ea typeface="Calibri"/>
                <a:cs typeface="Calibri"/>
                <a:sym typeface="Calibri"/>
              </a:rPr>
            </a:br>
            <a:r>
              <a:rPr lang="en-US" sz="2000" i="1" dirty="0">
                <a:solidFill>
                  <a:srgbClr val="000000"/>
                </a:solidFill>
                <a:latin typeface="Calibri"/>
                <a:ea typeface="Calibri"/>
                <a:cs typeface="Calibri"/>
                <a:sym typeface="Calibri"/>
              </a:rPr>
              <a:t>maintenance, gardening &amp; agriculture, and other </a:t>
            </a:r>
            <a:endParaRPr dirty="0"/>
          </a:p>
          <a:p>
            <a:pPr marL="0" lvl="0" indent="0" algn="l" rtl="0">
              <a:lnSpc>
                <a:spcPct val="110000"/>
              </a:lnSpc>
              <a:spcBef>
                <a:spcPts val="400"/>
              </a:spcBef>
              <a:spcAft>
                <a:spcPts val="0"/>
              </a:spcAft>
              <a:buSzPts val="1700"/>
              <a:buNone/>
            </a:pPr>
            <a:r>
              <a:rPr lang="en-US" sz="2000" i="1" dirty="0">
                <a:solidFill>
                  <a:srgbClr val="000000"/>
                </a:solidFill>
                <a:latin typeface="Calibri"/>
                <a:ea typeface="Calibri"/>
                <a:cs typeface="Calibri"/>
                <a:sym typeface="Calibri"/>
              </a:rPr>
              <a:t>      pest control</a:t>
            </a:r>
            <a:r>
              <a:rPr lang="en-US" sz="2000" dirty="0">
                <a:solidFill>
                  <a:srgbClr val="000000"/>
                </a:solidFill>
                <a:latin typeface="Calibri"/>
                <a:ea typeface="Calibri"/>
                <a:cs typeface="Calibri"/>
                <a:sym typeface="Calibri"/>
              </a:rPr>
              <a:t>.</a:t>
            </a:r>
            <a:endParaRPr dirty="0"/>
          </a:p>
          <a:p>
            <a:pPr marL="342900" lvl="0" indent="-342900" algn="l" rtl="0">
              <a:lnSpc>
                <a:spcPct val="110000"/>
              </a:lnSpc>
              <a:spcBef>
                <a:spcPts val="440"/>
              </a:spcBef>
              <a:spcAft>
                <a:spcPts val="0"/>
              </a:spcAft>
              <a:buSzPts val="1870"/>
              <a:buChar char="o"/>
            </a:pPr>
            <a:r>
              <a:rPr lang="en-US" sz="2200" b="1" u="none" strike="noStrike" cap="none" dirty="0">
                <a:solidFill>
                  <a:srgbClr val="000000"/>
                </a:solidFill>
                <a:latin typeface="Calibri"/>
                <a:ea typeface="Calibri"/>
                <a:cs typeface="Calibri"/>
                <a:sym typeface="Calibri"/>
              </a:rPr>
              <a:t>Loss of habitat </a:t>
            </a:r>
            <a:r>
              <a:rPr lang="en-US" sz="2000" b="0" u="none" strike="noStrike" cap="none" dirty="0">
                <a:solidFill>
                  <a:srgbClr val="000000"/>
                </a:solidFill>
                <a:latin typeface="Calibri"/>
                <a:ea typeface="Calibri"/>
                <a:cs typeface="Calibri"/>
                <a:sym typeface="Calibri"/>
              </a:rPr>
              <a:t>– </a:t>
            </a:r>
            <a:r>
              <a:rPr lang="en-US" sz="2000" b="0" i="1" u="none" strike="noStrike" cap="none" dirty="0">
                <a:solidFill>
                  <a:srgbClr val="000000"/>
                </a:solidFill>
                <a:latin typeface="Calibri"/>
                <a:ea typeface="Calibri"/>
                <a:cs typeface="Calibri"/>
                <a:sym typeface="Calibri"/>
              </a:rPr>
              <a:t>due to urbanization, </a:t>
            </a:r>
            <a:endParaRPr dirty="0"/>
          </a:p>
          <a:p>
            <a:pPr marL="0" lvl="0" indent="0" algn="l" rtl="0">
              <a:lnSpc>
                <a:spcPct val="110000"/>
              </a:lnSpc>
              <a:spcBef>
                <a:spcPts val="400"/>
              </a:spcBef>
              <a:spcAft>
                <a:spcPts val="0"/>
              </a:spcAft>
              <a:buSzPts val="1700"/>
              <a:buNone/>
            </a:pPr>
            <a:r>
              <a:rPr lang="en-US" sz="2000" b="0" i="1" u="none" strike="noStrike" cap="none" dirty="0">
                <a:solidFill>
                  <a:srgbClr val="000000"/>
                </a:solidFill>
                <a:latin typeface="Calibri"/>
                <a:ea typeface="Calibri"/>
                <a:cs typeface="Calibri"/>
                <a:sym typeface="Calibri"/>
              </a:rPr>
              <a:t>      transportation systems, farming, and </a:t>
            </a:r>
            <a:endParaRPr dirty="0"/>
          </a:p>
          <a:p>
            <a:pPr marL="0" lvl="0" indent="0" algn="l" rtl="0">
              <a:lnSpc>
                <a:spcPct val="110000"/>
              </a:lnSpc>
              <a:spcBef>
                <a:spcPts val="400"/>
              </a:spcBef>
              <a:spcAft>
                <a:spcPts val="0"/>
              </a:spcAft>
              <a:buSzPts val="1700"/>
              <a:buNone/>
            </a:pPr>
            <a:r>
              <a:rPr lang="en-US" sz="2000" i="1" dirty="0">
                <a:solidFill>
                  <a:srgbClr val="000000"/>
                </a:solidFill>
                <a:latin typeface="Calibri"/>
                <a:ea typeface="Calibri"/>
                <a:cs typeface="Calibri"/>
                <a:sym typeface="Calibri"/>
              </a:rPr>
              <a:t>      </a:t>
            </a:r>
            <a:r>
              <a:rPr lang="en-US" sz="2000" b="0" i="1" u="none" strike="noStrike" cap="none" dirty="0">
                <a:solidFill>
                  <a:srgbClr val="000000"/>
                </a:solidFill>
                <a:latin typeface="Calibri"/>
                <a:ea typeface="Calibri"/>
                <a:cs typeface="Calibri"/>
                <a:sym typeface="Calibri"/>
              </a:rPr>
              <a:t>landscape-maintenance practices</a:t>
            </a:r>
            <a:r>
              <a:rPr lang="en-US" sz="2000" b="0" u="none" strike="noStrike" cap="none" dirty="0">
                <a:solidFill>
                  <a:srgbClr val="000000"/>
                </a:solidFill>
                <a:latin typeface="Calibri"/>
                <a:ea typeface="Calibri"/>
                <a:cs typeface="Calibri"/>
                <a:sym typeface="Calibri"/>
              </a:rPr>
              <a:t>.</a:t>
            </a:r>
            <a:endParaRPr dirty="0"/>
          </a:p>
          <a:p>
            <a:pPr marL="342900" lvl="0" indent="-234950" algn="l" rtl="0">
              <a:lnSpc>
                <a:spcPct val="110000"/>
              </a:lnSpc>
              <a:spcBef>
                <a:spcPts val="400"/>
              </a:spcBef>
              <a:spcAft>
                <a:spcPts val="0"/>
              </a:spcAft>
              <a:buSzPts val="1700"/>
              <a:buNone/>
            </a:pPr>
            <a:endParaRPr sz="2000" b="0" u="none" strike="noStrike" cap="none" dirty="0">
              <a:solidFill>
                <a:srgbClr val="000000"/>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b="0" i="0" dirty="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dirty="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b="0" i="0" dirty="0">
              <a:solidFill>
                <a:srgbClr val="4D5156"/>
              </a:solidFill>
              <a:latin typeface="Roboto"/>
              <a:ea typeface="Roboto"/>
              <a:cs typeface="Roboto"/>
              <a:sym typeface="Roboto"/>
            </a:endParaRPr>
          </a:p>
        </p:txBody>
      </p:sp>
      <p:pic>
        <p:nvPicPr>
          <p:cNvPr id="121" name="Google Shape;121;p8" descr="A bug on a leaf&#10;&#10;Description automatically generated with medium confidence"/>
          <p:cNvPicPr preferRelativeResize="0"/>
          <p:nvPr/>
        </p:nvPicPr>
        <p:blipFill rotWithShape="1">
          <a:blip r:embed="rId3">
            <a:alphaModFix/>
          </a:blip>
          <a:srcRect/>
          <a:stretch/>
        </p:blipFill>
        <p:spPr>
          <a:xfrm>
            <a:off x="6477000" y="2667000"/>
            <a:ext cx="2377958" cy="2805694"/>
          </a:xfrm>
          <a:prstGeom prst="rect">
            <a:avLst/>
          </a:prstGeom>
          <a:noFill/>
          <a:ln>
            <a:noFill/>
          </a:ln>
          <a:effectLst>
            <a:softEdge rad="762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2819400" y="243696"/>
            <a:ext cx="62484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dk1"/>
              </a:buClr>
              <a:buSzPts val="4400"/>
              <a:buFont typeface="Calibri"/>
              <a:buNone/>
            </a:pPr>
            <a:r>
              <a:rPr lang="en-US"/>
              <a:t>Insect Apocalypse </a:t>
            </a:r>
            <a:endParaRPr b="1"/>
          </a:p>
        </p:txBody>
      </p:sp>
      <p:sp>
        <p:nvSpPr>
          <p:cNvPr id="128" name="Google Shape;128;p9"/>
          <p:cNvSpPr txBox="1">
            <a:spLocks noGrp="1"/>
          </p:cNvSpPr>
          <p:nvPr>
            <p:ph type="body" idx="1"/>
          </p:nvPr>
        </p:nvSpPr>
        <p:spPr>
          <a:xfrm>
            <a:off x="381000" y="1981200"/>
            <a:ext cx="8534400" cy="4419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380"/>
              <a:buNone/>
            </a:pPr>
            <a:r>
              <a:rPr lang="en-US" sz="2800" b="1" i="0" u="none" strike="noStrike" cap="none">
                <a:solidFill>
                  <a:srgbClr val="000000"/>
                </a:solidFill>
              </a:rPr>
              <a:t>Insect Apocalypse </a:t>
            </a:r>
            <a:endParaRPr sz="2800" b="1" i="0">
              <a:solidFill>
                <a:srgbClr val="4D5156"/>
              </a:solidFill>
            </a:endParaRPr>
          </a:p>
          <a:p>
            <a:pPr marL="0" marR="0" lvl="0" indent="0" algn="l" rtl="0">
              <a:lnSpc>
                <a:spcPct val="110000"/>
              </a:lnSpc>
              <a:spcBef>
                <a:spcPts val="400"/>
              </a:spcBef>
              <a:spcAft>
                <a:spcPts val="0"/>
              </a:spcAft>
              <a:buClr>
                <a:srgbClr val="658C10"/>
              </a:buClr>
              <a:buSzPts val="1700"/>
              <a:buFont typeface="Courier New"/>
              <a:buNone/>
            </a:pPr>
            <a:r>
              <a:rPr lang="en-US" sz="2000" b="0" u="none" strike="noStrike" cap="none">
                <a:solidFill>
                  <a:srgbClr val="000000"/>
                </a:solidFill>
                <a:latin typeface="Calibri"/>
                <a:ea typeface="Calibri"/>
                <a:cs typeface="Calibri"/>
                <a:sym typeface="Calibri"/>
              </a:rPr>
              <a:t>Contributing factors to the demise of insect populations:</a:t>
            </a:r>
            <a:endParaRPr/>
          </a:p>
          <a:p>
            <a:pPr marL="342900" lvl="0" indent="-342900" algn="l" rtl="0">
              <a:lnSpc>
                <a:spcPct val="110000"/>
              </a:lnSpc>
              <a:spcBef>
                <a:spcPts val="440"/>
              </a:spcBef>
              <a:spcAft>
                <a:spcPts val="0"/>
              </a:spcAft>
              <a:buSzPts val="1870"/>
              <a:buChar char="o"/>
            </a:pPr>
            <a:r>
              <a:rPr lang="en-US" sz="2200" b="1" u="none" strike="noStrike" cap="none">
                <a:solidFill>
                  <a:srgbClr val="000000"/>
                </a:solidFill>
                <a:latin typeface="Calibri"/>
                <a:ea typeface="Calibri"/>
                <a:cs typeface="Calibri"/>
                <a:sym typeface="Calibri"/>
              </a:rPr>
              <a:t>Non-native plants</a:t>
            </a:r>
            <a:r>
              <a:rPr lang="en-US" sz="2000" b="0" u="none" strike="noStrike" cap="none">
                <a:solidFill>
                  <a:srgbClr val="000000"/>
                </a:solidFill>
                <a:latin typeface="Calibri"/>
                <a:ea typeface="Calibri"/>
                <a:cs typeface="Calibri"/>
                <a:sym typeface="Calibri"/>
              </a:rPr>
              <a:t> in landscapes and wild areas – </a:t>
            </a:r>
            <a:endParaRPr/>
          </a:p>
          <a:p>
            <a:pPr marL="0" lvl="0" indent="0" algn="l" rtl="0">
              <a:lnSpc>
                <a:spcPct val="110000"/>
              </a:lnSpc>
              <a:spcBef>
                <a:spcPts val="400"/>
              </a:spcBef>
              <a:spcAft>
                <a:spcPts val="0"/>
              </a:spcAft>
              <a:buSzPts val="1700"/>
              <a:buNone/>
            </a:pPr>
            <a:r>
              <a:rPr lang="en-US" sz="2000" b="0" i="1" u="none" strike="noStrike" cap="none">
                <a:solidFill>
                  <a:srgbClr val="000000"/>
                </a:solidFill>
                <a:latin typeface="Calibri"/>
                <a:ea typeface="Calibri"/>
                <a:cs typeface="Calibri"/>
                <a:sym typeface="Calibri"/>
              </a:rPr>
              <a:t>      most are not food or habitat for insects that evolved </a:t>
            </a:r>
            <a:endParaRPr/>
          </a:p>
          <a:p>
            <a:pPr marL="0" lvl="0" indent="0" algn="l" rtl="0">
              <a:lnSpc>
                <a:spcPct val="110000"/>
              </a:lnSpc>
              <a:spcBef>
                <a:spcPts val="400"/>
              </a:spcBef>
              <a:spcAft>
                <a:spcPts val="0"/>
              </a:spcAft>
              <a:buSzPts val="1700"/>
              <a:buNone/>
            </a:pPr>
            <a:r>
              <a:rPr lang="en-US" sz="2000" b="0" i="1" u="none" strike="noStrike" cap="none">
                <a:solidFill>
                  <a:srgbClr val="000000"/>
                </a:solidFill>
                <a:latin typeface="Calibri"/>
                <a:ea typeface="Calibri"/>
                <a:cs typeface="Calibri"/>
                <a:sym typeface="Calibri"/>
              </a:rPr>
              <a:t>      in unison with native plants; many symbiotic </a:t>
            </a:r>
            <a:endParaRPr/>
          </a:p>
          <a:p>
            <a:pPr marL="0" lvl="0" indent="0" algn="l" rtl="0">
              <a:lnSpc>
                <a:spcPct val="110000"/>
              </a:lnSpc>
              <a:spcBef>
                <a:spcPts val="400"/>
              </a:spcBef>
              <a:spcAft>
                <a:spcPts val="0"/>
              </a:spcAft>
              <a:buSzPts val="1700"/>
              <a:buNone/>
            </a:pPr>
            <a:r>
              <a:rPr lang="en-US" sz="2000" b="0" i="1" u="none" strike="noStrike" cap="none">
                <a:solidFill>
                  <a:srgbClr val="000000"/>
                </a:solidFill>
                <a:latin typeface="Calibri"/>
                <a:ea typeface="Calibri"/>
                <a:cs typeface="Calibri"/>
                <a:sym typeface="Calibri"/>
              </a:rPr>
              <a:t>      relationships.</a:t>
            </a:r>
            <a:endParaRPr/>
          </a:p>
          <a:p>
            <a:pPr marL="342900" lvl="0" indent="-342900" algn="l" rtl="0">
              <a:lnSpc>
                <a:spcPct val="110000"/>
              </a:lnSpc>
              <a:spcBef>
                <a:spcPts val="440"/>
              </a:spcBef>
              <a:spcAft>
                <a:spcPts val="0"/>
              </a:spcAft>
              <a:buSzPts val="1870"/>
              <a:buChar char="o"/>
            </a:pPr>
            <a:r>
              <a:rPr lang="en-US" sz="2200" b="1">
                <a:solidFill>
                  <a:srgbClr val="000000"/>
                </a:solidFill>
                <a:latin typeface="Calibri"/>
                <a:ea typeface="Calibri"/>
                <a:cs typeface="Calibri"/>
                <a:sym typeface="Calibri"/>
              </a:rPr>
              <a:t>Intangible pollution </a:t>
            </a:r>
            <a:r>
              <a:rPr lang="en-US" sz="2000">
                <a:solidFill>
                  <a:srgbClr val="000000"/>
                </a:solidFill>
                <a:latin typeface="Calibri"/>
                <a:ea typeface="Calibri"/>
                <a:cs typeface="Calibri"/>
                <a:sym typeface="Calibri"/>
              </a:rPr>
              <a:t>– </a:t>
            </a:r>
            <a:r>
              <a:rPr lang="en-US" sz="2000" i="1">
                <a:solidFill>
                  <a:srgbClr val="000000"/>
                </a:solidFill>
                <a:latin typeface="Calibri"/>
                <a:ea typeface="Calibri"/>
                <a:cs typeface="Calibri"/>
                <a:sym typeface="Calibri"/>
              </a:rPr>
              <a:t>artificial light, noise </a:t>
            </a:r>
            <a:endParaRPr/>
          </a:p>
          <a:p>
            <a:pPr marL="0" lvl="0" indent="0" algn="l" rtl="0">
              <a:lnSpc>
                <a:spcPct val="110000"/>
              </a:lnSpc>
              <a:spcBef>
                <a:spcPts val="400"/>
              </a:spcBef>
              <a:spcAft>
                <a:spcPts val="0"/>
              </a:spcAft>
              <a:buSzPts val="1700"/>
              <a:buNone/>
            </a:pPr>
            <a:r>
              <a:rPr lang="en-US" sz="2000" i="1">
                <a:solidFill>
                  <a:srgbClr val="000000"/>
                </a:solidFill>
                <a:latin typeface="Calibri"/>
                <a:ea typeface="Calibri"/>
                <a:cs typeface="Calibri"/>
                <a:sym typeface="Calibri"/>
              </a:rPr>
              <a:t>      (leaf blowers,) and electromagnetic fields.</a:t>
            </a:r>
            <a:endParaRPr sz="2000" b="0" i="1" u="none" strike="noStrike" cap="none">
              <a:solidFill>
                <a:srgbClr val="000000"/>
              </a:solidFill>
              <a:latin typeface="Calibri"/>
              <a:ea typeface="Calibri"/>
              <a:cs typeface="Calibri"/>
              <a:sym typeface="Calibri"/>
            </a:endParaRPr>
          </a:p>
          <a:p>
            <a:pPr marL="342900" lvl="0" indent="-234950" algn="l" rtl="0">
              <a:lnSpc>
                <a:spcPct val="110000"/>
              </a:lnSpc>
              <a:spcBef>
                <a:spcPts val="400"/>
              </a:spcBef>
              <a:spcAft>
                <a:spcPts val="0"/>
              </a:spcAft>
              <a:buSzPts val="1700"/>
              <a:buNone/>
            </a:pPr>
            <a:endParaRPr sz="2000" b="0" u="none" strike="noStrike" cap="none">
              <a:solidFill>
                <a:srgbClr val="000000"/>
              </a:solidFill>
              <a:latin typeface="Calibri"/>
              <a:ea typeface="Calibri"/>
              <a:cs typeface="Calibri"/>
              <a:sym typeface="Calibri"/>
            </a:endParaRPr>
          </a:p>
          <a:p>
            <a:pPr marL="0" lvl="0" indent="0" algn="l" rtl="0">
              <a:lnSpc>
                <a:spcPct val="110000"/>
              </a:lnSpc>
              <a:spcBef>
                <a:spcPts val="320"/>
              </a:spcBef>
              <a:spcAft>
                <a:spcPts val="0"/>
              </a:spcAft>
              <a:buSzPts val="1360"/>
              <a:buNone/>
            </a:pPr>
            <a:endParaRPr sz="1600" b="0" i="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a:solidFill>
                <a:srgbClr val="4D5156"/>
              </a:solidFill>
              <a:latin typeface="Roboto"/>
              <a:ea typeface="Roboto"/>
              <a:cs typeface="Roboto"/>
              <a:sym typeface="Roboto"/>
            </a:endParaRPr>
          </a:p>
          <a:p>
            <a:pPr marL="0" lvl="0" indent="0" algn="ctr" rtl="0">
              <a:lnSpc>
                <a:spcPct val="110000"/>
              </a:lnSpc>
              <a:spcBef>
                <a:spcPts val="320"/>
              </a:spcBef>
              <a:spcAft>
                <a:spcPts val="0"/>
              </a:spcAft>
              <a:buSzPts val="1360"/>
              <a:buNone/>
            </a:pPr>
            <a:endParaRPr sz="1600" b="0" i="0">
              <a:solidFill>
                <a:srgbClr val="4D5156"/>
              </a:solidFill>
              <a:latin typeface="Roboto"/>
              <a:ea typeface="Roboto"/>
              <a:cs typeface="Roboto"/>
              <a:sym typeface="Roboto"/>
            </a:endParaRPr>
          </a:p>
        </p:txBody>
      </p:sp>
      <p:pic>
        <p:nvPicPr>
          <p:cNvPr id="129" name="Google Shape;129;p9" descr="A picture containing branch, plant, insect&#10;&#10;Description automatically generated"/>
          <p:cNvPicPr preferRelativeResize="0"/>
          <p:nvPr/>
        </p:nvPicPr>
        <p:blipFill rotWithShape="1">
          <a:blip r:embed="rId3">
            <a:alphaModFix/>
          </a:blip>
          <a:srcRect/>
          <a:stretch/>
        </p:blipFill>
        <p:spPr>
          <a:xfrm>
            <a:off x="6400800" y="3124200"/>
            <a:ext cx="2283302" cy="1981200"/>
          </a:xfrm>
          <a:prstGeom prst="rect">
            <a:avLst/>
          </a:prstGeom>
          <a:noFill/>
          <a:ln>
            <a:noFill/>
          </a:ln>
          <a:effectLst>
            <a:softEdge rad="76200"/>
          </a:effectLst>
        </p:spPr>
      </p:pic>
    </p:spTree>
  </p:cSld>
  <p:clrMapOvr>
    <a:masterClrMapping/>
  </p:clrMapOvr>
</p:sld>
</file>

<file path=ppt/theme/theme1.xml><?xml version="1.0" encoding="utf-8"?>
<a:theme xmlns:a="http://schemas.openxmlformats.org/drawingml/2006/main" name="Ei New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1056</Words>
  <Application>Microsoft Office PowerPoint</Application>
  <PresentationFormat>On-screen Show (4:3)</PresentationFormat>
  <Paragraphs>186</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Noto Sans Symbols</vt:lpstr>
      <vt:lpstr>Courier New</vt:lpstr>
      <vt:lpstr>Calibri</vt:lpstr>
      <vt:lpstr>Roboto</vt:lpstr>
      <vt:lpstr>arial</vt:lpstr>
      <vt:lpstr>Ei New Theme</vt:lpstr>
      <vt:lpstr>ECO Manatee DEMs February 9, 2023 Bradenton, FL     </vt:lpstr>
      <vt:lpstr>Recycling Refinement </vt:lpstr>
      <vt:lpstr>Recycling Refinement </vt:lpstr>
      <vt:lpstr>PowerPoint Presentation</vt:lpstr>
      <vt:lpstr>A Catalyst</vt:lpstr>
      <vt:lpstr>Soil &amp; Water: Foundation of Life</vt:lpstr>
      <vt:lpstr>Insect Apocalypse </vt:lpstr>
      <vt:lpstr>Insect Apocalypse </vt:lpstr>
      <vt:lpstr>Insect Apocalypse </vt:lpstr>
      <vt:lpstr>Homegrown National Park</vt:lpstr>
      <vt:lpstr>Homegrown National Park</vt:lpstr>
      <vt:lpstr>Homegrown National Park</vt:lpstr>
      <vt:lpstr>Intentional Eating</vt:lpstr>
      <vt:lpstr>Intentional Eating</vt:lpstr>
      <vt:lpstr>Intentional Eating</vt:lpstr>
      <vt:lpstr>ZZ Design Services</vt:lpstr>
      <vt:lpstr>ZZ Design Services</vt:lpstr>
      <vt:lpstr>ZZ Design Services</vt:lpstr>
      <vt:lpstr>ZZ Design Services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Unitarian Universalist Church Green Team Meeting November 30, 2022 Atlanta, GA</dc:title>
  <dc:creator>Holly Elmore</dc:creator>
  <cp:lastModifiedBy>Holly Elmore</cp:lastModifiedBy>
  <cp:revision>7</cp:revision>
  <dcterms:created xsi:type="dcterms:W3CDTF">2011-04-21T14:58:41Z</dcterms:created>
  <dcterms:modified xsi:type="dcterms:W3CDTF">2023-02-06T16:17:02Z</dcterms:modified>
</cp:coreProperties>
</file>